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2"/>
  </p:notesMasterIdLst>
  <p:sldIdLst>
    <p:sldId id="256" r:id="rId2"/>
    <p:sldId id="267" r:id="rId3"/>
    <p:sldId id="291" r:id="rId4"/>
    <p:sldId id="292" r:id="rId5"/>
    <p:sldId id="295" r:id="rId6"/>
    <p:sldId id="296" r:id="rId7"/>
    <p:sldId id="297" r:id="rId8"/>
    <p:sldId id="293" r:id="rId9"/>
    <p:sldId id="299" r:id="rId10"/>
    <p:sldId id="298" r:id="rId11"/>
    <p:sldId id="300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8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72500" autoAdjust="0"/>
  </p:normalViewPr>
  <p:slideViewPr>
    <p:cSldViewPr>
      <p:cViewPr>
        <p:scale>
          <a:sx n="89" d="100"/>
          <a:sy n="89" d="100"/>
        </p:scale>
        <p:origin x="-22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C46369-3C63-4EE1-9D35-447C7A00A97B}" type="doc">
      <dgm:prSet loTypeId="urn:microsoft.com/office/officeart/2005/8/layout/equation2" loCatId="relationship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48B7FA41-2F1C-48B6-A36F-981826FD3849}">
      <dgm:prSet phldrT="[Text]"/>
      <dgm:spPr/>
      <dgm:t>
        <a:bodyPr/>
        <a:lstStyle/>
        <a:p>
          <a:r>
            <a:rPr lang="en-AU" b="1" dirty="0" smtClean="0"/>
            <a:t>Human Values</a:t>
          </a:r>
          <a:endParaRPr lang="en-AU" b="1" dirty="0"/>
        </a:p>
      </dgm:t>
    </dgm:pt>
    <dgm:pt modelId="{78CDFBD5-8320-4194-BFC4-3D47B934CC96}" type="parTrans" cxnId="{995A190A-714B-44D1-B9F2-6D6034179B0A}">
      <dgm:prSet/>
      <dgm:spPr/>
      <dgm:t>
        <a:bodyPr/>
        <a:lstStyle/>
        <a:p>
          <a:endParaRPr lang="en-AU" b="1"/>
        </a:p>
      </dgm:t>
    </dgm:pt>
    <dgm:pt modelId="{99780A50-DCDB-49EF-AA69-8D6CA694DD18}" type="sibTrans" cxnId="{995A190A-714B-44D1-B9F2-6D6034179B0A}">
      <dgm:prSet/>
      <dgm:spPr/>
      <dgm:t>
        <a:bodyPr/>
        <a:lstStyle/>
        <a:p>
          <a:endParaRPr lang="en-AU" b="1"/>
        </a:p>
      </dgm:t>
    </dgm:pt>
    <dgm:pt modelId="{6827A2EC-093E-4160-A67C-8BF75AFEE98F}">
      <dgm:prSet phldrT="[Text]"/>
      <dgm:spPr/>
      <dgm:t>
        <a:bodyPr/>
        <a:lstStyle/>
        <a:p>
          <a:r>
            <a:rPr lang="en-AU" b="1" dirty="0" smtClean="0"/>
            <a:t>Teaching Techniques</a:t>
          </a:r>
          <a:endParaRPr lang="en-AU" b="1" dirty="0"/>
        </a:p>
      </dgm:t>
    </dgm:pt>
    <dgm:pt modelId="{C225E663-B6BE-421A-A514-C1780ADD44BA}" type="parTrans" cxnId="{1AD7B4BB-D50D-4C64-94E8-6A1B8F2DA941}">
      <dgm:prSet/>
      <dgm:spPr/>
      <dgm:t>
        <a:bodyPr/>
        <a:lstStyle/>
        <a:p>
          <a:endParaRPr lang="en-AU" b="1"/>
        </a:p>
      </dgm:t>
    </dgm:pt>
    <dgm:pt modelId="{96E5B564-A898-493B-BF01-644E488B9A2D}" type="sibTrans" cxnId="{1AD7B4BB-D50D-4C64-94E8-6A1B8F2DA941}">
      <dgm:prSet/>
      <dgm:spPr/>
      <dgm:t>
        <a:bodyPr/>
        <a:lstStyle/>
        <a:p>
          <a:endParaRPr lang="en-AU" b="1"/>
        </a:p>
      </dgm:t>
    </dgm:pt>
    <dgm:pt modelId="{F847B9F6-F39D-4716-AC9F-0A5E5B4241AA}" type="pres">
      <dgm:prSet presAssocID="{2FC46369-3C63-4EE1-9D35-447C7A00A97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C3C965BB-9B24-48AB-81D3-DC0845EC71FE}" type="pres">
      <dgm:prSet presAssocID="{2FC46369-3C63-4EE1-9D35-447C7A00A97B}" presName="vNodes" presStyleCnt="0"/>
      <dgm:spPr/>
    </dgm:pt>
    <dgm:pt modelId="{D3E0746F-6E00-4EAD-87F7-D4518EF91C0A}" type="pres">
      <dgm:prSet presAssocID="{48B7FA41-2F1C-48B6-A36F-981826FD384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CC41D899-64C1-4456-B0D0-6E0B8A99A92B}" type="pres">
      <dgm:prSet presAssocID="{2FC46369-3C63-4EE1-9D35-447C7A00A97B}" presName="sibTransLast" presStyleLbl="sibTrans2D1" presStyleIdx="0" presStyleCnt="1"/>
      <dgm:spPr/>
      <dgm:t>
        <a:bodyPr/>
        <a:lstStyle/>
        <a:p>
          <a:endParaRPr lang="en-AU"/>
        </a:p>
      </dgm:t>
    </dgm:pt>
    <dgm:pt modelId="{100A792B-106F-4C18-8286-222F9AB19E48}" type="pres">
      <dgm:prSet presAssocID="{2FC46369-3C63-4EE1-9D35-447C7A00A97B}" presName="connectorText" presStyleLbl="sibTrans2D1" presStyleIdx="0" presStyleCnt="1"/>
      <dgm:spPr/>
      <dgm:t>
        <a:bodyPr/>
        <a:lstStyle/>
        <a:p>
          <a:endParaRPr lang="en-AU"/>
        </a:p>
      </dgm:t>
    </dgm:pt>
    <dgm:pt modelId="{EF8D2BEB-AFF4-4D32-BEB3-2964843257CC}" type="pres">
      <dgm:prSet presAssocID="{2FC46369-3C63-4EE1-9D35-447C7A00A97B}" presName="las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995A190A-714B-44D1-B9F2-6D6034179B0A}" srcId="{2FC46369-3C63-4EE1-9D35-447C7A00A97B}" destId="{48B7FA41-2F1C-48B6-A36F-981826FD3849}" srcOrd="0" destOrd="0" parTransId="{78CDFBD5-8320-4194-BFC4-3D47B934CC96}" sibTransId="{99780A50-DCDB-49EF-AA69-8D6CA694DD18}"/>
    <dgm:cxn modelId="{A9A4F5A6-D879-4A41-83BA-D48BEC051769}" type="presOf" srcId="{6827A2EC-093E-4160-A67C-8BF75AFEE98F}" destId="{EF8D2BEB-AFF4-4D32-BEB3-2964843257CC}" srcOrd="0" destOrd="0" presId="urn:microsoft.com/office/officeart/2005/8/layout/equation2"/>
    <dgm:cxn modelId="{FC9AFC82-8C62-49B5-A173-489F87811EE2}" type="presOf" srcId="{48B7FA41-2F1C-48B6-A36F-981826FD3849}" destId="{D3E0746F-6E00-4EAD-87F7-D4518EF91C0A}" srcOrd="0" destOrd="0" presId="urn:microsoft.com/office/officeart/2005/8/layout/equation2"/>
    <dgm:cxn modelId="{6C1174D9-71DB-411F-92DA-9D48BA8119B9}" type="presOf" srcId="{2FC46369-3C63-4EE1-9D35-447C7A00A97B}" destId="{F847B9F6-F39D-4716-AC9F-0A5E5B4241AA}" srcOrd="0" destOrd="0" presId="urn:microsoft.com/office/officeart/2005/8/layout/equation2"/>
    <dgm:cxn modelId="{9C0A7398-3F4F-452C-9332-C27915D41C07}" type="presOf" srcId="{99780A50-DCDB-49EF-AA69-8D6CA694DD18}" destId="{100A792B-106F-4C18-8286-222F9AB19E48}" srcOrd="1" destOrd="0" presId="urn:microsoft.com/office/officeart/2005/8/layout/equation2"/>
    <dgm:cxn modelId="{1AD7B4BB-D50D-4C64-94E8-6A1B8F2DA941}" srcId="{2FC46369-3C63-4EE1-9D35-447C7A00A97B}" destId="{6827A2EC-093E-4160-A67C-8BF75AFEE98F}" srcOrd="1" destOrd="0" parTransId="{C225E663-B6BE-421A-A514-C1780ADD44BA}" sibTransId="{96E5B564-A898-493B-BF01-644E488B9A2D}"/>
    <dgm:cxn modelId="{BA2AE2B6-0253-4644-B53D-BE40984B4511}" type="presOf" srcId="{99780A50-DCDB-49EF-AA69-8D6CA694DD18}" destId="{CC41D899-64C1-4456-B0D0-6E0B8A99A92B}" srcOrd="0" destOrd="0" presId="urn:microsoft.com/office/officeart/2005/8/layout/equation2"/>
    <dgm:cxn modelId="{D119F03F-F1C7-4604-A5E7-509D1F27E1C4}" type="presParOf" srcId="{F847B9F6-F39D-4716-AC9F-0A5E5B4241AA}" destId="{C3C965BB-9B24-48AB-81D3-DC0845EC71FE}" srcOrd="0" destOrd="0" presId="urn:microsoft.com/office/officeart/2005/8/layout/equation2"/>
    <dgm:cxn modelId="{7A1678F2-AC77-49DD-9F95-346022C7EE3D}" type="presParOf" srcId="{C3C965BB-9B24-48AB-81D3-DC0845EC71FE}" destId="{D3E0746F-6E00-4EAD-87F7-D4518EF91C0A}" srcOrd="0" destOrd="0" presId="urn:microsoft.com/office/officeart/2005/8/layout/equation2"/>
    <dgm:cxn modelId="{F9A7C934-2392-488B-AA11-2B3B2A29D1FD}" type="presParOf" srcId="{F847B9F6-F39D-4716-AC9F-0A5E5B4241AA}" destId="{CC41D899-64C1-4456-B0D0-6E0B8A99A92B}" srcOrd="1" destOrd="0" presId="urn:microsoft.com/office/officeart/2005/8/layout/equation2"/>
    <dgm:cxn modelId="{3720069F-7388-4642-8059-AF31771D8CCD}" type="presParOf" srcId="{CC41D899-64C1-4456-B0D0-6E0B8A99A92B}" destId="{100A792B-106F-4C18-8286-222F9AB19E48}" srcOrd="0" destOrd="0" presId="urn:microsoft.com/office/officeart/2005/8/layout/equation2"/>
    <dgm:cxn modelId="{995AD125-194F-4366-B127-ED17C568DCDC}" type="presParOf" srcId="{F847B9F6-F39D-4716-AC9F-0A5E5B4241AA}" destId="{EF8D2BEB-AFF4-4D32-BEB3-2964843257C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CBD551-1EC6-4A73-ADBB-E6A812B798DE}" type="doc">
      <dgm:prSet loTypeId="urn:microsoft.com/office/officeart/2005/8/layout/equation1" loCatId="relationship" qsTypeId="urn:microsoft.com/office/officeart/2005/8/quickstyle/simple4" qsCatId="simple" csTypeId="urn:microsoft.com/office/officeart/2005/8/colors/accent1_2" csCatId="accent1" phldr="1"/>
      <dgm:spPr/>
    </dgm:pt>
    <dgm:pt modelId="{7C4663F2-1F1E-4E36-B73B-40F6F4E0D4C9}">
      <dgm:prSet phldrT="[Text]"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Thought</a:t>
          </a:r>
          <a:endParaRPr lang="en-A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256446-ED0C-4E42-91C6-DC26BFB9498F}" type="parTrans" cxnId="{6043D093-16AA-4796-848E-7547E51857F0}">
      <dgm:prSet/>
      <dgm:spPr/>
      <dgm:t>
        <a:bodyPr/>
        <a:lstStyle/>
        <a:p>
          <a:endParaRPr lang="en-A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EE5490-D34D-4A37-A95F-DFD934CBF7B4}" type="sibTrans" cxnId="{6043D093-16AA-4796-848E-7547E51857F0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A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8242C8-B2A4-4671-B27B-5B27524B0C48}">
      <dgm:prSet phldrT="[Text]"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Learning, Trust &amp; Love</a:t>
          </a:r>
          <a:endParaRPr lang="en-A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6CC4CC-2C35-4E96-92CA-6AFDEA5AF960}" type="parTrans" cxnId="{CF7AF337-73B4-4783-80A6-09D4713775CC}">
      <dgm:prSet/>
      <dgm:spPr/>
      <dgm:t>
        <a:bodyPr/>
        <a:lstStyle/>
        <a:p>
          <a:endParaRPr lang="en-A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705F84-C8CA-4C9B-A58A-1274598D2618}" type="sibTrans" cxnId="{CF7AF337-73B4-4783-80A6-09D4713775CC}">
      <dgm:prSet/>
      <dgm:spPr/>
      <dgm:t>
        <a:bodyPr/>
        <a:lstStyle/>
        <a:p>
          <a:endParaRPr lang="en-A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E53AE0-F7F5-4E5D-B282-9A88F8C5B0D6}">
      <dgm:prSet phldrT="[Text]"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Word</a:t>
          </a:r>
          <a:endParaRPr lang="en-A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213BA5-2D9E-4C4E-A693-C063A0DAEDEE}" type="parTrans" cxnId="{5B2A69B3-E330-4BA5-9144-7FE69046892F}">
      <dgm:prSet/>
      <dgm:spPr/>
      <dgm:t>
        <a:bodyPr/>
        <a:lstStyle/>
        <a:p>
          <a:endParaRPr lang="en-A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845CEB-1902-45F8-9D96-7A7F6BFECC89}" type="sibTrans" cxnId="{5B2A69B3-E330-4BA5-9144-7FE69046892F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A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92E3FE-DFD6-424A-92AF-18BAB31ED89B}">
      <dgm:prSet phldrT="[Text]"/>
      <dgm:spPr/>
      <dgm:t>
        <a:bodyPr/>
        <a:lstStyle/>
        <a:p>
          <a:r>
            <a:rPr lang="en-A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Action</a:t>
          </a:r>
          <a:endParaRPr lang="en-A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86768E-5210-460C-B4DF-3F0E7572CC0E}" type="parTrans" cxnId="{0B8022C5-43C7-4339-952F-E1BEF9B5EDBC}">
      <dgm:prSet/>
      <dgm:spPr/>
      <dgm:t>
        <a:bodyPr/>
        <a:lstStyle/>
        <a:p>
          <a:endParaRPr lang="en-A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5CAA6F-56E3-4C6C-94B0-4063AABB5033}" type="sibTrans" cxnId="{0B8022C5-43C7-4339-952F-E1BEF9B5EDBC}">
      <dgm:prSet/>
      <dgm:spPr/>
      <dgm:t>
        <a:bodyPr/>
        <a:lstStyle/>
        <a:p>
          <a:endParaRPr lang="en-AU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BC0157-3A3C-40EC-A4FF-9E6519074D4E}" type="pres">
      <dgm:prSet presAssocID="{CECBD551-1EC6-4A73-ADBB-E6A812B798DE}" presName="linearFlow" presStyleCnt="0">
        <dgm:presLayoutVars>
          <dgm:dir/>
          <dgm:resizeHandles val="exact"/>
        </dgm:presLayoutVars>
      </dgm:prSet>
      <dgm:spPr/>
    </dgm:pt>
    <dgm:pt modelId="{BDA57AC9-5830-492C-933D-6FCC06D5E66F}" type="pres">
      <dgm:prSet presAssocID="{7C4663F2-1F1E-4E36-B73B-40F6F4E0D4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23B7006-307C-4295-8074-FFF3E8B4CD65}" type="pres">
      <dgm:prSet presAssocID="{17EE5490-D34D-4A37-A95F-DFD934CBF7B4}" presName="spacerL" presStyleCnt="0"/>
      <dgm:spPr/>
    </dgm:pt>
    <dgm:pt modelId="{41BCBC84-81EF-4E4C-8760-880561E0ECFD}" type="pres">
      <dgm:prSet presAssocID="{17EE5490-D34D-4A37-A95F-DFD934CBF7B4}" presName="sibTrans" presStyleLbl="sibTrans2D1" presStyleIdx="0" presStyleCnt="3"/>
      <dgm:spPr/>
      <dgm:t>
        <a:bodyPr/>
        <a:lstStyle/>
        <a:p>
          <a:endParaRPr lang="en-AU"/>
        </a:p>
      </dgm:t>
    </dgm:pt>
    <dgm:pt modelId="{0A8B6036-797C-4CDC-860D-ADD232E70414}" type="pres">
      <dgm:prSet presAssocID="{17EE5490-D34D-4A37-A95F-DFD934CBF7B4}" presName="spacerR" presStyleCnt="0"/>
      <dgm:spPr/>
    </dgm:pt>
    <dgm:pt modelId="{8AB1E98E-ABF1-40B7-A895-13B8BCCE49B8}" type="pres">
      <dgm:prSet presAssocID="{6DE53AE0-F7F5-4E5D-B282-9A88F8C5B0D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D2BC737F-7C99-4AA8-9DBE-C5283597F4DB}" type="pres">
      <dgm:prSet presAssocID="{3F845CEB-1902-45F8-9D96-7A7F6BFECC89}" presName="spacerL" presStyleCnt="0"/>
      <dgm:spPr/>
    </dgm:pt>
    <dgm:pt modelId="{E75B8130-E396-409A-A1C3-AEEB379843EA}" type="pres">
      <dgm:prSet presAssocID="{3F845CEB-1902-45F8-9D96-7A7F6BFECC89}" presName="sibTrans" presStyleLbl="sibTrans2D1" presStyleIdx="1" presStyleCnt="3"/>
      <dgm:spPr/>
      <dgm:t>
        <a:bodyPr/>
        <a:lstStyle/>
        <a:p>
          <a:endParaRPr lang="en-AU"/>
        </a:p>
      </dgm:t>
    </dgm:pt>
    <dgm:pt modelId="{F1AAA3C6-0659-49B5-9937-2D32E53482AF}" type="pres">
      <dgm:prSet presAssocID="{3F845CEB-1902-45F8-9D96-7A7F6BFECC89}" presName="spacerR" presStyleCnt="0"/>
      <dgm:spPr/>
    </dgm:pt>
    <dgm:pt modelId="{EF3BB96F-136A-49F4-AFA6-0954AD4964A3}" type="pres">
      <dgm:prSet presAssocID="{1392E3FE-DFD6-424A-92AF-18BAB31ED89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966D798-E0ED-4825-9533-0CC78ABE353A}" type="pres">
      <dgm:prSet presAssocID="{9C5CAA6F-56E3-4C6C-94B0-4063AABB5033}" presName="spacerL" presStyleCnt="0"/>
      <dgm:spPr/>
    </dgm:pt>
    <dgm:pt modelId="{D785E38E-F9AC-4F43-9A01-0D78698A948D}" type="pres">
      <dgm:prSet presAssocID="{9C5CAA6F-56E3-4C6C-94B0-4063AABB5033}" presName="sibTrans" presStyleLbl="sibTrans2D1" presStyleIdx="2" presStyleCnt="3"/>
      <dgm:spPr/>
      <dgm:t>
        <a:bodyPr/>
        <a:lstStyle/>
        <a:p>
          <a:endParaRPr lang="en-AU"/>
        </a:p>
      </dgm:t>
    </dgm:pt>
    <dgm:pt modelId="{CAA471CF-E28B-4AFF-A71A-240216562E5E}" type="pres">
      <dgm:prSet presAssocID="{9C5CAA6F-56E3-4C6C-94B0-4063AABB5033}" presName="spacerR" presStyleCnt="0"/>
      <dgm:spPr/>
    </dgm:pt>
    <dgm:pt modelId="{D530467F-C86F-444E-A8FB-E42D2803C45E}" type="pres">
      <dgm:prSet presAssocID="{048242C8-B2A4-4671-B27B-5B27524B0C4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6043D093-16AA-4796-848E-7547E51857F0}" srcId="{CECBD551-1EC6-4A73-ADBB-E6A812B798DE}" destId="{7C4663F2-1F1E-4E36-B73B-40F6F4E0D4C9}" srcOrd="0" destOrd="0" parTransId="{02256446-ED0C-4E42-91C6-DC26BFB9498F}" sibTransId="{17EE5490-D34D-4A37-A95F-DFD934CBF7B4}"/>
    <dgm:cxn modelId="{314DD935-B21A-4CCC-985A-1E2280D0C5BB}" type="presOf" srcId="{9C5CAA6F-56E3-4C6C-94B0-4063AABB5033}" destId="{D785E38E-F9AC-4F43-9A01-0D78698A948D}" srcOrd="0" destOrd="0" presId="urn:microsoft.com/office/officeart/2005/8/layout/equation1"/>
    <dgm:cxn modelId="{5B2A69B3-E330-4BA5-9144-7FE69046892F}" srcId="{CECBD551-1EC6-4A73-ADBB-E6A812B798DE}" destId="{6DE53AE0-F7F5-4E5D-B282-9A88F8C5B0D6}" srcOrd="1" destOrd="0" parTransId="{17213BA5-2D9E-4C4E-A693-C063A0DAEDEE}" sibTransId="{3F845CEB-1902-45F8-9D96-7A7F6BFECC89}"/>
    <dgm:cxn modelId="{10A271C4-48FA-457C-9B96-2A15255E650D}" type="presOf" srcId="{CECBD551-1EC6-4A73-ADBB-E6A812B798DE}" destId="{52BC0157-3A3C-40EC-A4FF-9E6519074D4E}" srcOrd="0" destOrd="0" presId="urn:microsoft.com/office/officeart/2005/8/layout/equation1"/>
    <dgm:cxn modelId="{419856E7-B9E3-4787-8133-7C14D5C8CE6B}" type="presOf" srcId="{3F845CEB-1902-45F8-9D96-7A7F6BFECC89}" destId="{E75B8130-E396-409A-A1C3-AEEB379843EA}" srcOrd="0" destOrd="0" presId="urn:microsoft.com/office/officeart/2005/8/layout/equation1"/>
    <dgm:cxn modelId="{1A59F696-E3FB-4C80-A039-1CBD196EC094}" type="presOf" srcId="{7C4663F2-1F1E-4E36-B73B-40F6F4E0D4C9}" destId="{BDA57AC9-5830-492C-933D-6FCC06D5E66F}" srcOrd="0" destOrd="0" presId="urn:microsoft.com/office/officeart/2005/8/layout/equation1"/>
    <dgm:cxn modelId="{318F2DEE-35D0-41FC-854F-B6F2FBCB5486}" type="presOf" srcId="{17EE5490-D34D-4A37-A95F-DFD934CBF7B4}" destId="{41BCBC84-81EF-4E4C-8760-880561E0ECFD}" srcOrd="0" destOrd="0" presId="urn:microsoft.com/office/officeart/2005/8/layout/equation1"/>
    <dgm:cxn modelId="{48BE3A86-7A5B-4D6B-BEE4-EB33449AE2B3}" type="presOf" srcId="{048242C8-B2A4-4671-B27B-5B27524B0C48}" destId="{D530467F-C86F-444E-A8FB-E42D2803C45E}" srcOrd="0" destOrd="0" presId="urn:microsoft.com/office/officeart/2005/8/layout/equation1"/>
    <dgm:cxn modelId="{FD52B03D-8C4C-439F-97AC-6ECA5AE3478A}" type="presOf" srcId="{1392E3FE-DFD6-424A-92AF-18BAB31ED89B}" destId="{EF3BB96F-136A-49F4-AFA6-0954AD4964A3}" srcOrd="0" destOrd="0" presId="urn:microsoft.com/office/officeart/2005/8/layout/equation1"/>
    <dgm:cxn modelId="{CF7AF337-73B4-4783-80A6-09D4713775CC}" srcId="{CECBD551-1EC6-4A73-ADBB-E6A812B798DE}" destId="{048242C8-B2A4-4671-B27B-5B27524B0C48}" srcOrd="3" destOrd="0" parTransId="{276CC4CC-2C35-4E96-92CA-6AFDEA5AF960}" sibTransId="{7C705F84-C8CA-4C9B-A58A-1274598D2618}"/>
    <dgm:cxn modelId="{0B8022C5-43C7-4339-952F-E1BEF9B5EDBC}" srcId="{CECBD551-1EC6-4A73-ADBB-E6A812B798DE}" destId="{1392E3FE-DFD6-424A-92AF-18BAB31ED89B}" srcOrd="2" destOrd="0" parTransId="{4086768E-5210-460C-B4DF-3F0E7572CC0E}" sibTransId="{9C5CAA6F-56E3-4C6C-94B0-4063AABB5033}"/>
    <dgm:cxn modelId="{5590E2FB-719D-4228-BF8A-FD225927E77E}" type="presOf" srcId="{6DE53AE0-F7F5-4E5D-B282-9A88F8C5B0D6}" destId="{8AB1E98E-ABF1-40B7-A895-13B8BCCE49B8}" srcOrd="0" destOrd="0" presId="urn:microsoft.com/office/officeart/2005/8/layout/equation1"/>
    <dgm:cxn modelId="{5AA95409-E64C-4A45-8D6E-1E5A8294F85B}" type="presParOf" srcId="{52BC0157-3A3C-40EC-A4FF-9E6519074D4E}" destId="{BDA57AC9-5830-492C-933D-6FCC06D5E66F}" srcOrd="0" destOrd="0" presId="urn:microsoft.com/office/officeart/2005/8/layout/equation1"/>
    <dgm:cxn modelId="{B6C0217B-7749-47CD-95EB-A51A07B9FF47}" type="presParOf" srcId="{52BC0157-3A3C-40EC-A4FF-9E6519074D4E}" destId="{023B7006-307C-4295-8074-FFF3E8B4CD65}" srcOrd="1" destOrd="0" presId="urn:microsoft.com/office/officeart/2005/8/layout/equation1"/>
    <dgm:cxn modelId="{801F2D9C-CAA9-4C2A-9B12-EB9A32C27550}" type="presParOf" srcId="{52BC0157-3A3C-40EC-A4FF-9E6519074D4E}" destId="{41BCBC84-81EF-4E4C-8760-880561E0ECFD}" srcOrd="2" destOrd="0" presId="urn:microsoft.com/office/officeart/2005/8/layout/equation1"/>
    <dgm:cxn modelId="{62F29CD3-8EFC-4D6B-8B96-D5E771FA16A7}" type="presParOf" srcId="{52BC0157-3A3C-40EC-A4FF-9E6519074D4E}" destId="{0A8B6036-797C-4CDC-860D-ADD232E70414}" srcOrd="3" destOrd="0" presId="urn:microsoft.com/office/officeart/2005/8/layout/equation1"/>
    <dgm:cxn modelId="{540CF0B6-9AD3-41BA-A807-5E9E9B8349A3}" type="presParOf" srcId="{52BC0157-3A3C-40EC-A4FF-9E6519074D4E}" destId="{8AB1E98E-ABF1-40B7-A895-13B8BCCE49B8}" srcOrd="4" destOrd="0" presId="urn:microsoft.com/office/officeart/2005/8/layout/equation1"/>
    <dgm:cxn modelId="{1FC4606D-5B2C-4F2C-BEC9-24C6058B0C78}" type="presParOf" srcId="{52BC0157-3A3C-40EC-A4FF-9E6519074D4E}" destId="{D2BC737F-7C99-4AA8-9DBE-C5283597F4DB}" srcOrd="5" destOrd="0" presId="urn:microsoft.com/office/officeart/2005/8/layout/equation1"/>
    <dgm:cxn modelId="{90A55D21-26BB-45DD-89B9-7DA077133E53}" type="presParOf" srcId="{52BC0157-3A3C-40EC-A4FF-9E6519074D4E}" destId="{E75B8130-E396-409A-A1C3-AEEB379843EA}" srcOrd="6" destOrd="0" presId="urn:microsoft.com/office/officeart/2005/8/layout/equation1"/>
    <dgm:cxn modelId="{37A1814F-734D-44CC-A81E-9A28F2697A9E}" type="presParOf" srcId="{52BC0157-3A3C-40EC-A4FF-9E6519074D4E}" destId="{F1AAA3C6-0659-49B5-9937-2D32E53482AF}" srcOrd="7" destOrd="0" presId="urn:microsoft.com/office/officeart/2005/8/layout/equation1"/>
    <dgm:cxn modelId="{B5DCCCDB-099B-4B3B-BBC5-DF99A6020FEF}" type="presParOf" srcId="{52BC0157-3A3C-40EC-A4FF-9E6519074D4E}" destId="{EF3BB96F-136A-49F4-AFA6-0954AD4964A3}" srcOrd="8" destOrd="0" presId="urn:microsoft.com/office/officeart/2005/8/layout/equation1"/>
    <dgm:cxn modelId="{A32358D9-CB77-4CF2-AFB4-AA3DCD952321}" type="presParOf" srcId="{52BC0157-3A3C-40EC-A4FF-9E6519074D4E}" destId="{F966D798-E0ED-4825-9533-0CC78ABE353A}" srcOrd="9" destOrd="0" presId="urn:microsoft.com/office/officeart/2005/8/layout/equation1"/>
    <dgm:cxn modelId="{018A0218-FB1A-4D65-9C07-F7943E98F8E3}" type="presParOf" srcId="{52BC0157-3A3C-40EC-A4FF-9E6519074D4E}" destId="{D785E38E-F9AC-4F43-9A01-0D78698A948D}" srcOrd="10" destOrd="0" presId="urn:microsoft.com/office/officeart/2005/8/layout/equation1"/>
    <dgm:cxn modelId="{2236A762-7C9F-4ED1-A56D-5957E17586F1}" type="presParOf" srcId="{52BC0157-3A3C-40EC-A4FF-9E6519074D4E}" destId="{CAA471CF-E28B-4AFF-A71A-240216562E5E}" srcOrd="11" destOrd="0" presId="urn:microsoft.com/office/officeart/2005/8/layout/equation1"/>
    <dgm:cxn modelId="{B0777677-72EE-4CD5-9798-2A389ECB6C3D}" type="presParOf" srcId="{52BC0157-3A3C-40EC-A4FF-9E6519074D4E}" destId="{D530467F-C86F-444E-A8FB-E42D2803C45E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E0746F-6E00-4EAD-87F7-D4518EF91C0A}">
      <dsp:nvSpPr>
        <dsp:cNvPr id="0" name=""/>
        <dsp:cNvSpPr/>
      </dsp:nvSpPr>
      <dsp:spPr>
        <a:xfrm>
          <a:off x="2678" y="492422"/>
          <a:ext cx="2342554" cy="2342554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8000"/>
                <a:satMod val="100000"/>
              </a:schemeClr>
              <a:schemeClr val="accent2">
                <a:hueOff val="0"/>
                <a:satOff val="0"/>
                <a:lumOff val="0"/>
                <a:alphaOff val="0"/>
                <a:tint val="100000"/>
                <a:satMod val="200000"/>
              </a:schemeClr>
            </a:duotone>
          </a:blip>
          <a:tile tx="0" ty="0" sx="80000" sy="80000" flip="none" algn="tl"/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2"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200" b="1" kern="1200" dirty="0" smtClean="0"/>
            <a:t>Human Values</a:t>
          </a:r>
          <a:endParaRPr lang="en-AU" sz="2200" b="1" kern="1200" dirty="0"/>
        </a:p>
      </dsp:txBody>
      <dsp:txXfrm>
        <a:off x="345737" y="835481"/>
        <a:ext cx="1656436" cy="1656436"/>
      </dsp:txXfrm>
    </dsp:sp>
    <dsp:sp modelId="{CC41D899-64C1-4456-B0D0-6E0B8A99A92B}">
      <dsp:nvSpPr>
        <dsp:cNvPr id="0" name=""/>
        <dsp:cNvSpPr/>
      </dsp:nvSpPr>
      <dsp:spPr>
        <a:xfrm>
          <a:off x="2696616" y="1227984"/>
          <a:ext cx="744932" cy="871430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8000"/>
                <a:satMod val="100000"/>
              </a:schemeClr>
              <a:schemeClr val="accent2">
                <a:hueOff val="0"/>
                <a:satOff val="0"/>
                <a:lumOff val="0"/>
                <a:alphaOff val="0"/>
                <a:tint val="100000"/>
                <a:satMod val="200000"/>
              </a:schemeClr>
            </a:duotone>
          </a:blip>
          <a:tile tx="0" ty="0" sx="80000" sy="80000" flip="none" algn="tl"/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2"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2900" b="1" kern="1200"/>
        </a:p>
      </dsp:txBody>
      <dsp:txXfrm>
        <a:off x="2696616" y="1402270"/>
        <a:ext cx="521452" cy="522858"/>
      </dsp:txXfrm>
    </dsp:sp>
    <dsp:sp modelId="{EF8D2BEB-AFF4-4D32-BEB3-2964843257CC}">
      <dsp:nvSpPr>
        <dsp:cNvPr id="0" name=""/>
        <dsp:cNvSpPr/>
      </dsp:nvSpPr>
      <dsp:spPr>
        <a:xfrm>
          <a:off x="3750766" y="492422"/>
          <a:ext cx="2342554" cy="2342554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-12635355"/>
                <a:satOff val="21297"/>
                <a:lumOff val="-26079"/>
                <a:alphaOff val="0"/>
                <a:shade val="28000"/>
                <a:satMod val="100000"/>
              </a:schemeClr>
              <a:schemeClr val="accent2">
                <a:hueOff val="-12635355"/>
                <a:satOff val="21297"/>
                <a:lumOff val="-26079"/>
                <a:alphaOff val="0"/>
                <a:tint val="100000"/>
                <a:satMod val="200000"/>
              </a:schemeClr>
            </a:duotone>
          </a:blip>
          <a:tile tx="0" ty="0" sx="80000" sy="80000" flip="none" algn="tl"/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2">
              <a:hueOff val="-12635355"/>
              <a:satOff val="21297"/>
              <a:lumOff val="-26079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200" b="1" kern="1200" dirty="0" smtClean="0"/>
            <a:t>Teaching Techniques</a:t>
          </a:r>
          <a:endParaRPr lang="en-AU" sz="2200" b="1" kern="1200" dirty="0"/>
        </a:p>
      </dsp:txBody>
      <dsp:txXfrm>
        <a:off x="4093825" y="835481"/>
        <a:ext cx="1656436" cy="16564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57AC9-5830-492C-933D-6FCC06D5E66F}">
      <dsp:nvSpPr>
        <dsp:cNvPr id="0" name=""/>
        <dsp:cNvSpPr/>
      </dsp:nvSpPr>
      <dsp:spPr>
        <a:xfrm>
          <a:off x="4971" y="668328"/>
          <a:ext cx="1381143" cy="1381143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8000"/>
                <a:satMod val="100000"/>
              </a:schemeClr>
              <a:schemeClr val="accent1">
                <a:hueOff val="0"/>
                <a:satOff val="0"/>
                <a:lumOff val="0"/>
                <a:alphaOff val="0"/>
                <a:tint val="100000"/>
                <a:satMod val="200000"/>
              </a:schemeClr>
            </a:duotone>
          </a:blip>
          <a:tile tx="0" ty="0" sx="80000" sy="80000" flip="none" algn="tl"/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1"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Thought</a:t>
          </a:r>
          <a:endParaRPr lang="en-A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7235" y="870592"/>
        <a:ext cx="976615" cy="976615"/>
      </dsp:txXfrm>
    </dsp:sp>
    <dsp:sp modelId="{41BCBC84-81EF-4E4C-8760-880561E0ECFD}">
      <dsp:nvSpPr>
        <dsp:cNvPr id="0" name=""/>
        <dsp:cNvSpPr/>
      </dsp:nvSpPr>
      <dsp:spPr>
        <a:xfrm>
          <a:off x="1498263" y="958368"/>
          <a:ext cx="801063" cy="801063"/>
        </a:xfrm>
        <a:prstGeom prst="mathPlus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1">
              <a:tint val="60000"/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04444" y="1264694"/>
        <a:ext cx="588701" cy="188411"/>
      </dsp:txXfrm>
    </dsp:sp>
    <dsp:sp modelId="{8AB1E98E-ABF1-40B7-A895-13B8BCCE49B8}">
      <dsp:nvSpPr>
        <dsp:cNvPr id="0" name=""/>
        <dsp:cNvSpPr/>
      </dsp:nvSpPr>
      <dsp:spPr>
        <a:xfrm>
          <a:off x="2411475" y="668328"/>
          <a:ext cx="1381143" cy="1381143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8000"/>
                <a:satMod val="100000"/>
              </a:schemeClr>
              <a:schemeClr val="accent1">
                <a:hueOff val="0"/>
                <a:satOff val="0"/>
                <a:lumOff val="0"/>
                <a:alphaOff val="0"/>
                <a:tint val="100000"/>
                <a:satMod val="200000"/>
              </a:schemeClr>
            </a:duotone>
          </a:blip>
          <a:tile tx="0" ty="0" sx="80000" sy="80000" flip="none" algn="tl"/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1"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Word</a:t>
          </a:r>
          <a:endParaRPr lang="en-A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13739" y="870592"/>
        <a:ext cx="976615" cy="976615"/>
      </dsp:txXfrm>
    </dsp:sp>
    <dsp:sp modelId="{E75B8130-E396-409A-A1C3-AEEB379843EA}">
      <dsp:nvSpPr>
        <dsp:cNvPr id="0" name=""/>
        <dsp:cNvSpPr/>
      </dsp:nvSpPr>
      <dsp:spPr>
        <a:xfrm>
          <a:off x="3904768" y="958368"/>
          <a:ext cx="801063" cy="801063"/>
        </a:xfrm>
        <a:prstGeom prst="mathPlus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1">
              <a:tint val="60000"/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10949" y="1264694"/>
        <a:ext cx="588701" cy="188411"/>
      </dsp:txXfrm>
    </dsp:sp>
    <dsp:sp modelId="{EF3BB96F-136A-49F4-AFA6-0954AD4964A3}">
      <dsp:nvSpPr>
        <dsp:cNvPr id="0" name=""/>
        <dsp:cNvSpPr/>
      </dsp:nvSpPr>
      <dsp:spPr>
        <a:xfrm>
          <a:off x="4817980" y="668328"/>
          <a:ext cx="1381143" cy="1381143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8000"/>
                <a:satMod val="100000"/>
              </a:schemeClr>
              <a:schemeClr val="accent1">
                <a:hueOff val="0"/>
                <a:satOff val="0"/>
                <a:lumOff val="0"/>
                <a:alphaOff val="0"/>
                <a:tint val="100000"/>
                <a:satMod val="200000"/>
              </a:schemeClr>
            </a:duotone>
          </a:blip>
          <a:tile tx="0" ty="0" sx="80000" sy="80000" flip="none" algn="tl"/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1"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Action</a:t>
          </a:r>
          <a:endParaRPr lang="en-A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20244" y="870592"/>
        <a:ext cx="976615" cy="976615"/>
      </dsp:txXfrm>
    </dsp:sp>
    <dsp:sp modelId="{D785E38E-F9AC-4F43-9A01-0D78698A948D}">
      <dsp:nvSpPr>
        <dsp:cNvPr id="0" name=""/>
        <dsp:cNvSpPr/>
      </dsp:nvSpPr>
      <dsp:spPr>
        <a:xfrm>
          <a:off x="6311272" y="958368"/>
          <a:ext cx="801063" cy="801063"/>
        </a:xfrm>
        <a:prstGeom prst="mathEqual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8000"/>
                <a:satMod val="10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atMod val="200000"/>
              </a:schemeClr>
            </a:duotone>
          </a:blip>
          <a:tile tx="0" ty="0" sx="80000" sy="80000" flip="none" algn="tl"/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1">
              <a:tint val="60000"/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17453" y="1123387"/>
        <a:ext cx="588701" cy="471025"/>
      </dsp:txXfrm>
    </dsp:sp>
    <dsp:sp modelId="{D530467F-C86F-444E-A8FB-E42D2803C45E}">
      <dsp:nvSpPr>
        <dsp:cNvPr id="0" name=""/>
        <dsp:cNvSpPr/>
      </dsp:nvSpPr>
      <dsp:spPr>
        <a:xfrm>
          <a:off x="7224485" y="668328"/>
          <a:ext cx="1381143" cy="1381143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8000"/>
                <a:satMod val="100000"/>
              </a:schemeClr>
              <a:schemeClr val="accent1">
                <a:hueOff val="0"/>
                <a:satOff val="0"/>
                <a:lumOff val="0"/>
                <a:alphaOff val="0"/>
                <a:tint val="100000"/>
                <a:satMod val="200000"/>
              </a:schemeClr>
            </a:duotone>
          </a:blip>
          <a:tile tx="0" ty="0" sx="80000" sy="80000" flip="none" algn="tl"/>
        </a:blipFill>
        <a:ln>
          <a:noFill/>
        </a:ln>
        <a:effectLst>
          <a:outerShdw blurRad="34925" dist="31750" dir="5400000" algn="tl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flood" dir="t">
            <a:rot lat="0" lon="0" rev="5400000"/>
          </a:lightRig>
        </a:scene3d>
        <a:sp3d contourW="9525" prstMaterial="dkEdge">
          <a:bevelT w="12000" h="24150"/>
          <a:contourClr>
            <a:schemeClr val="accent1">
              <a:hueOff val="0"/>
              <a:satOff val="0"/>
              <a:lumOff val="0"/>
              <a:alphaOff val="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Learning, Trust &amp; Love</a:t>
          </a:r>
          <a:endParaRPr lang="en-AU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426749" y="870592"/>
        <a:ext cx="976615" cy="976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44C95-C64F-4DF0-AF6D-367977258B25}" type="datetimeFigureOut">
              <a:rPr lang="en-US" smtClean="0"/>
              <a:pPr/>
              <a:t>8/10/2015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1B909-3EF8-4F9E-B818-CD5FE725F52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909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41B909-3EF8-4F9E-B818-CD5FE725F523}" type="slidenum">
              <a:rPr lang="en-AU" smtClean="0"/>
              <a:pPr/>
              <a:t>20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143248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643061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6050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01188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00"/>
            <a:ext cx="8610600" cy="1538286"/>
          </a:xfrm>
        </p:spPr>
        <p:txBody>
          <a:bodyPr>
            <a:normAutofit/>
          </a:bodyPr>
          <a:lstStyle/>
          <a:p>
            <a:r>
              <a:rPr lang="en-AU" sz="4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QUALITIES OF A SSE TEACHER</a:t>
            </a:r>
            <a:endParaRPr lang="en-AU" sz="45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s://lh4.googleusercontent.com/-Di_ucjYYrSA/TXRwR0gAybI/AAAAAAAAWLc/LFeOG12ydNA/s400/baba-hand-1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231962"/>
            <a:ext cx="2133600" cy="2816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SSE TEACHING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 of SSE Teaching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382000" cy="4419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Elicit character in each child and is achieved by the integration of Human Values into all aspects of teaching techniques. 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1524000" y="3149600"/>
          <a:ext cx="6096000" cy="332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4478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a role model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4800600"/>
            <a:ext cx="8382000" cy="1676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Teachers should be the role models for the children and therefore should practise all the Human Values themselves in their day to day life that means 24 hours a day. </a:t>
            </a:r>
          </a:p>
        </p:txBody>
      </p:sp>
      <p:pic>
        <p:nvPicPr>
          <p:cNvPr id="18434" name="Picture 2" descr="http://www.iam-awareness.org/img/valu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362200"/>
            <a:ext cx="2266950" cy="2276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4478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5791200"/>
            <a:ext cx="8382000" cy="685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We have to provide a safe and happy environment for children. </a:t>
            </a:r>
          </a:p>
        </p:txBody>
      </p:sp>
      <p:pic>
        <p:nvPicPr>
          <p:cNvPr id="1026" name="Picture 2" descr="D:\Videos\RealPlayer Downloads\Meditation\Surrendering to Universe\Qualities of a SSE Teacher\children-772275_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2057400"/>
            <a:ext cx="48768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4478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657600" y="2819400"/>
            <a:ext cx="5486400" cy="3810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Understanding is the most subtle and so the most powerful form of </a:t>
            </a:r>
            <a:r>
              <a:rPr lang="en-AU" sz="27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non-violence. </a:t>
            </a:r>
          </a:p>
          <a:p>
            <a:pPr algn="ctr">
              <a:buNone/>
            </a:pP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We must understand at every age, which releases their creativity. </a:t>
            </a:r>
          </a:p>
        </p:txBody>
      </p:sp>
      <p:pic>
        <p:nvPicPr>
          <p:cNvPr id="1026" name="Picture 2" descr="D:\Videos\RealPlayer Downloads\Meditation\Surrendering to Universe\Qualities of a SSE Teacher\5961100771_665b56d530_o_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57400"/>
            <a:ext cx="32766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4478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Clear Communication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5257800"/>
            <a:ext cx="8382000" cy="914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Clear communication brings understanding and our actions speak clearly. </a:t>
            </a:r>
          </a:p>
        </p:txBody>
      </p:sp>
      <p:pic>
        <p:nvPicPr>
          <p:cNvPr id="2051" name="Picture 3" descr="D:\Videos\RealPlayer Downloads\Meditation\Surrendering to Universe\Qualities of a SSE Teacher\1280px-Communication_shannon-weaver2.svg.png"/>
          <p:cNvPicPr>
            <a:picLocks noChangeAspect="1" noChangeArrowheads="1"/>
          </p:cNvPicPr>
          <p:nvPr/>
        </p:nvPicPr>
        <p:blipFill>
          <a:blip r:embed="rId3"/>
          <a:srcRect t="42525" r="83127"/>
          <a:stretch>
            <a:fillRect/>
          </a:stretch>
        </p:blipFill>
        <p:spPr bwMode="auto">
          <a:xfrm>
            <a:off x="1219200" y="2438400"/>
            <a:ext cx="1524000" cy="2615803"/>
          </a:xfrm>
          <a:prstGeom prst="rect">
            <a:avLst/>
          </a:prstGeom>
          <a:noFill/>
        </p:spPr>
      </p:pic>
      <p:pic>
        <p:nvPicPr>
          <p:cNvPr id="2052" name="Picture 4" descr="D:\Videos\RealPlayer Downloads\Meditation\Surrendering to Universe\Qualities of a SSE Teacher\chat-309417_64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2590800"/>
            <a:ext cx="3276600" cy="2060257"/>
          </a:xfrm>
          <a:prstGeom prst="rect">
            <a:avLst/>
          </a:prstGeom>
          <a:noFill/>
        </p:spPr>
      </p:pic>
      <p:pic>
        <p:nvPicPr>
          <p:cNvPr id="2053" name="Picture 5" descr="D:\Videos\RealPlayer Downloads\Meditation\Surrendering to Universe\Qualities of a SSE Teacher\1280px-Communication_shannon-weaver2.svg.png"/>
          <p:cNvPicPr>
            <a:picLocks noChangeAspect="1" noChangeArrowheads="1"/>
          </p:cNvPicPr>
          <p:nvPr/>
        </p:nvPicPr>
        <p:blipFill>
          <a:blip r:embed="rId3"/>
          <a:srcRect l="81667" t="38424"/>
          <a:stretch>
            <a:fillRect/>
          </a:stretch>
        </p:blipFill>
        <p:spPr bwMode="auto">
          <a:xfrm>
            <a:off x="6324600" y="2209800"/>
            <a:ext cx="1676400" cy="28372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7620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Alignment of words and actions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5486400"/>
            <a:ext cx="8382000" cy="99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When our words and actions are aligned learning, trust and love will flow.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04800" y="2438400"/>
            <a:ext cx="8610600" cy="2717800"/>
            <a:chOff x="304800" y="2438400"/>
            <a:chExt cx="8610600" cy="2717800"/>
          </a:xfrm>
        </p:grpSpPr>
        <p:graphicFrame>
          <p:nvGraphicFramePr>
            <p:cNvPr id="7" name="Diagram 6"/>
            <p:cNvGraphicFramePr/>
            <p:nvPr/>
          </p:nvGraphicFramePr>
          <p:xfrm>
            <a:off x="304800" y="2438400"/>
            <a:ext cx="8610600" cy="2717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8" name="Right Arrow 7"/>
            <p:cNvSpPr/>
            <p:nvPr/>
          </p:nvSpPr>
          <p:spPr>
            <a:xfrm>
              <a:off x="6553200" y="3200400"/>
              <a:ext cx="990600" cy="1143000"/>
            </a:xfrm>
            <a:prstGeom prst="rightArrow">
              <a:avLst>
                <a:gd name="adj1" fmla="val 50000"/>
                <a:gd name="adj2" fmla="val 520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Self-transformation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800600" y="2133600"/>
            <a:ext cx="3962400" cy="4648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Teaching Human values in SSE classes should be focussed on self-transformation, </a:t>
            </a:r>
            <a:r>
              <a:rPr lang="en-AU" sz="27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which is about quality. </a:t>
            </a:r>
          </a:p>
          <a:p>
            <a:pPr algn="ctr">
              <a:buNone/>
            </a:pP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First the teachers have to be transformed then we can transform the children. </a:t>
            </a:r>
          </a:p>
        </p:txBody>
      </p:sp>
      <p:pic>
        <p:nvPicPr>
          <p:cNvPr id="2050" name="Picture 2" descr="D:\Videos\RealPlayer Downloads\Meditation\Surrendering to Universe\Qualities of a SSE Teacher\lp_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438400"/>
            <a:ext cx="474965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Caretaker Relationship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4648200"/>
            <a:ext cx="8382000" cy="1828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Teacher must be a caretaker to the children. The children must believe that teacher is there for them. The relationship should be vital. The teacher should be kind, loving, compassionate and empathetic. </a:t>
            </a:r>
          </a:p>
        </p:txBody>
      </p:sp>
      <p:pic>
        <p:nvPicPr>
          <p:cNvPr id="7" name="Picture 3" descr="D:\Videos\RealPlayer Downloads\Meditation\Surrendering to Universe\Qualities of a SSE Teacher\0.jpg"/>
          <p:cNvPicPr>
            <a:picLocks noChangeAspect="1" noChangeArrowheads="1"/>
          </p:cNvPicPr>
          <p:nvPr/>
        </p:nvPicPr>
        <p:blipFill>
          <a:blip r:embed="rId3"/>
          <a:srcRect t="12222" b="14444"/>
          <a:stretch>
            <a:fillRect/>
          </a:stretch>
        </p:blipFill>
        <p:spPr bwMode="auto">
          <a:xfrm>
            <a:off x="2209800" y="2057400"/>
            <a:ext cx="45720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Moral feeling &amp; action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382000" cy="4267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Teachers should practise moral knowing, information about Human values, awareness of self and others, ethical framework, conscience and moral reflection. </a:t>
            </a:r>
          </a:p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	</a:t>
            </a:r>
          </a:p>
          <a:p>
            <a:pPr algn="ctr"/>
            <a:r>
              <a:rPr lang="en-AU" sz="2700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Moral feeling - positive emotion, positive thoughts and capacity to solve the conflict situation.</a:t>
            </a:r>
          </a:p>
          <a:p>
            <a:pPr algn="ctr"/>
            <a:r>
              <a:rPr lang="en-AU" sz="2700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Moral action - </a:t>
            </a:r>
            <a:r>
              <a:rPr lang="en-AU" sz="2700" i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consequences</a:t>
            </a:r>
            <a:r>
              <a:rPr lang="en-AU" sz="2700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will power, discipline and mental decision making.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Qualities of a SSE teacher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Mentoring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5105400"/>
            <a:ext cx="8382000" cy="1371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 teacher must be a mentor and must weed the bad behaviours through loving confrontation to the benefit of the child</a:t>
            </a:r>
            <a:endParaRPr lang="en-AU" sz="2700" i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1505" name="Picture 1" descr="D:\Videos\RealPlayer Downloads\Meditation\Surrendering to Universe\Qualities of a SSE Teacher\hear-71330_640.jpg"/>
          <p:cNvPicPr>
            <a:picLocks noChangeAspect="1" noChangeArrowheads="1"/>
          </p:cNvPicPr>
          <p:nvPr/>
        </p:nvPicPr>
        <p:blipFill>
          <a:blip r:embed="rId3"/>
          <a:srcRect t="5626" b="13734"/>
          <a:stretch>
            <a:fillRect/>
          </a:stretch>
        </p:blipFill>
        <p:spPr bwMode="auto">
          <a:xfrm>
            <a:off x="1752600" y="2057400"/>
            <a:ext cx="56388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.ytimg.com/vi/BA645_9K_gU/maxres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600200"/>
            <a:ext cx="3886200" cy="2299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Swami Says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2192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02920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AU" sz="24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None/>
            </a:pPr>
            <a:endParaRPr lang="en-AU" sz="24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3429000"/>
            <a:ext cx="8915400" cy="28194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endParaRPr lang="en-AU" sz="36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342900" lvl="0" indent="-342900" algn="ctr">
              <a:spcBef>
                <a:spcPct val="20000"/>
              </a:spcBef>
              <a:buClr>
                <a:schemeClr val="tx2"/>
              </a:buClr>
              <a:buSzPct val="50000"/>
              <a:defRPr/>
            </a:pPr>
            <a:r>
              <a:rPr lang="en-AU" sz="36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“Teachers are reservoirs from which, through the process of education, students draw the water of life.”</a:t>
            </a:r>
            <a:r>
              <a:rPr kumimoji="0" lang="en-AU" sz="3600" b="0" i="1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AU" sz="3600" b="0" i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The benefits of the teaching techniques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6096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 Maps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001000" cy="4572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There are nine questions under the mind map:</a:t>
            </a:r>
          </a:p>
          <a:p>
            <a:endParaRPr lang="en-AU" sz="22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What is it?</a:t>
            </a: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How do you feel when you practice the values?</a:t>
            </a: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How do others feel? 	</a:t>
            </a: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What does it look like?</a:t>
            </a: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What are the benefits?</a:t>
            </a: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What are the challenges?</a:t>
            </a: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What are the limits?</a:t>
            </a: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What are the related values? </a:t>
            </a:r>
          </a:p>
          <a:p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What are the opposites?</a:t>
            </a:r>
          </a:p>
          <a:p>
            <a:endParaRPr lang="en-AU" sz="18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buNone/>
            </a:pPr>
            <a:r>
              <a:rPr lang="en-AU" sz="1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 above questions make the mind map very effectively</a:t>
            </a:r>
          </a:p>
          <a:p>
            <a:pPr>
              <a:buNone/>
            </a:pPr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buNone/>
            </a:pP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None/>
            </a:pP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28" name="AutoShape 4" descr="https://farm9.staticflickr.com/8532/8540230602_32eff076b6_o_d.png"/>
          <p:cNvSpPr>
            <a:spLocks noChangeAspect="1" noChangeArrowheads="1"/>
          </p:cNvSpPr>
          <p:nvPr/>
        </p:nvSpPr>
        <p:spPr bwMode="auto">
          <a:xfrm>
            <a:off x="155575" y="-1927225"/>
            <a:ext cx="4019550" cy="4019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030" name="AutoShape 6" descr="https://farm9.staticflickr.com/8532/8540230602_32eff076b6_o_d.png"/>
          <p:cNvSpPr>
            <a:spLocks noChangeAspect="1" noChangeArrowheads="1"/>
          </p:cNvSpPr>
          <p:nvPr/>
        </p:nvSpPr>
        <p:spPr bwMode="auto">
          <a:xfrm>
            <a:off x="155575" y="-1927225"/>
            <a:ext cx="4019550" cy="4019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31" name="Picture 7" descr="D:\Videos\RealPlayer Downloads\Meditation\Surrendering to Universe\Qualities of a SSE Teacher\8540230602_32eff076b6_o_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438400"/>
            <a:ext cx="3733800" cy="3733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The benefits of the teaching techniques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6096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Affirmation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5715000"/>
            <a:ext cx="8382000" cy="1066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This is necessary to overcome the negative emotions.</a:t>
            </a:r>
          </a:p>
          <a:p>
            <a:pPr algn="ctr">
              <a:buNone/>
            </a:pPr>
            <a:r>
              <a:rPr lang="en-AU" sz="27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E.g</a:t>
            </a: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- Be Honest, Believe in yourself</a:t>
            </a:r>
          </a:p>
          <a:p>
            <a:pPr algn="ctr">
              <a:buNone/>
            </a:pP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Videos\RealPlayer Downloads\Meditation\Surrendering to Universe\Qualities of a SSE Teacher\i-741501_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057400"/>
            <a:ext cx="6096000" cy="3629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The benefits of the teaching techniques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6096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buClr>
                <a:schemeClr val="tx2"/>
              </a:buClr>
              <a:buSzPct val="50000"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Formulating questions for the stories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2590800"/>
            <a:ext cx="8382000" cy="3886200"/>
          </a:xfrm>
        </p:spPr>
        <p:txBody>
          <a:bodyPr>
            <a:noAutofit/>
          </a:bodyPr>
          <a:lstStyle/>
          <a:p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Knowledge - Remembering</a:t>
            </a:r>
          </a:p>
          <a:p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Comprehension - Understanding</a:t>
            </a:r>
          </a:p>
          <a:p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Application - Applying</a:t>
            </a:r>
          </a:p>
          <a:p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Analysis - Analysing</a:t>
            </a:r>
          </a:p>
          <a:p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Synthesis - evaluating</a:t>
            </a:r>
          </a:p>
          <a:p>
            <a:r>
              <a:rPr lang="en-AU" sz="27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Evaluation - Creating</a:t>
            </a:r>
          </a:p>
          <a:p>
            <a:pPr algn="ctr">
              <a:buNone/>
            </a:pP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https://upload.wikimedia.org/wikipedia/commons/thumb/a/a4/Text_document_with_red_question_mark.svg/2000px-Text_document_with_red_question_mark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590800"/>
            <a:ext cx="327660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The benefits of the teaching techniques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6096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buClr>
                <a:schemeClr val="tx2"/>
              </a:buClr>
              <a:buSzPct val="50000"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of musical intelligence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5562600"/>
            <a:ext cx="8382000" cy="914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Creativity, memory and concentration</a:t>
            </a: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Videos\RealPlayer Downloads\Meditation\Surrendering to Universe\Qualities of a SSE Teacher\meditation-428382_640.jpg"/>
          <p:cNvPicPr>
            <a:picLocks noChangeAspect="1" noChangeArrowheads="1"/>
          </p:cNvPicPr>
          <p:nvPr/>
        </p:nvPicPr>
        <p:blipFill>
          <a:blip r:embed="rId3"/>
          <a:srcRect l="48485"/>
          <a:stretch>
            <a:fillRect/>
          </a:stretch>
        </p:blipFill>
        <p:spPr bwMode="auto">
          <a:xfrm>
            <a:off x="6400800" y="2133600"/>
            <a:ext cx="2590800" cy="3319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Videos\RealPlayer Downloads\Meditation\Surrendering to Universe\Qualities of a SSE Teacher\child-315045_640.jpg"/>
          <p:cNvPicPr>
            <a:picLocks noChangeAspect="1" noChangeArrowheads="1"/>
          </p:cNvPicPr>
          <p:nvPr/>
        </p:nvPicPr>
        <p:blipFill>
          <a:blip r:embed="rId4"/>
          <a:srcRect r="60000"/>
          <a:stretch>
            <a:fillRect/>
          </a:stretch>
        </p:blipFill>
        <p:spPr bwMode="auto">
          <a:xfrm>
            <a:off x="152400" y="2133600"/>
            <a:ext cx="2438400" cy="3352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Videos\RealPlayer Downloads\Meditation\Surrendering to Universe\Qualities of a SSE Teacher\South-Goodwin.jpg"/>
          <p:cNvPicPr>
            <a:picLocks noChangeAspect="1" noChangeArrowheads="1"/>
          </p:cNvPicPr>
          <p:nvPr/>
        </p:nvPicPr>
        <p:blipFill>
          <a:blip r:embed="rId5"/>
          <a:srcRect l="20449" t="3581"/>
          <a:stretch>
            <a:fillRect/>
          </a:stretch>
        </p:blipFill>
        <p:spPr bwMode="auto">
          <a:xfrm>
            <a:off x="2450592" y="2133600"/>
            <a:ext cx="4102608" cy="3323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The benefits of the teaching techniques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6096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buClr>
                <a:schemeClr val="tx2"/>
              </a:buClr>
              <a:buSzPct val="50000"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of Teamwork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5791200"/>
            <a:ext cx="8382000" cy="838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Joy, cooperation, positive emotion and communication both linguistic and interpersonal.</a:t>
            </a: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Videos\RealPlayer Downloads\Meditation\Surrendering to Universe\Qualities of a SSE Teacher\3961706236_343265b1fd_o_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981200"/>
            <a:ext cx="5495109" cy="3663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The benefits of the teaching techniques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6096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buClr>
                <a:schemeClr val="tx2"/>
              </a:buClr>
              <a:buSzPct val="50000"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visualisation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4724400"/>
            <a:ext cx="8382000" cy="175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Experiencing the value, right brain activity, and generation of image, shared experience, occupied and receiving.</a:t>
            </a:r>
          </a:p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Operational model of the values</a:t>
            </a:r>
          </a:p>
          <a:p>
            <a:pPr>
              <a:buNone/>
            </a:pP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 descr="D:\Videos\RealPlayer Downloads\Meditation\Surrendering to Universe\Qualities of a SSE Teacher\7648249140_4bc1dcd870_o_d.jpg"/>
          <p:cNvPicPr>
            <a:picLocks noChangeAspect="1" noChangeArrowheads="1"/>
          </p:cNvPicPr>
          <p:nvPr/>
        </p:nvPicPr>
        <p:blipFill>
          <a:blip r:embed="rId3"/>
          <a:srcRect t="15256"/>
          <a:stretch>
            <a:fillRect/>
          </a:stretch>
        </p:blipFill>
        <p:spPr bwMode="auto">
          <a:xfrm>
            <a:off x="2362200" y="1981200"/>
            <a:ext cx="4520332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The benefits of the teaching techniques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371600"/>
            <a:ext cx="9067800" cy="6096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buClr>
                <a:schemeClr val="tx2"/>
              </a:buClr>
              <a:buSzPct val="50000"/>
              <a:defRPr/>
            </a:pPr>
            <a:r>
              <a:rPr lang="en-A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Activity</a:t>
            </a:r>
            <a:endParaRPr kumimoji="0" lang="en-AU" sz="3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8763000" cy="3429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Social skill</a:t>
            </a:r>
          </a:p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Self confidence</a:t>
            </a:r>
          </a:p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Caring and Sharing</a:t>
            </a:r>
          </a:p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Communicative skills</a:t>
            </a:r>
          </a:p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Negotiation</a:t>
            </a:r>
          </a:p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Team skills</a:t>
            </a:r>
          </a:p>
          <a:p>
            <a:pPr>
              <a:buNone/>
            </a:pPr>
            <a:r>
              <a:rPr lang="en-A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•	Flexibility and Unselfish</a:t>
            </a:r>
          </a:p>
          <a:p>
            <a:pPr>
              <a:buNone/>
            </a:pPr>
            <a:endParaRPr lang="en-AU" sz="27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Videos\RealPlayer Downloads\Meditation\Surrendering to Universe\Qualities of a SSE Teacher\3834583225_9fc343429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84904" y="2590800"/>
            <a:ext cx="488289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saibabaofindia.com/images/sai_baba_kk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828800"/>
            <a:ext cx="1903037" cy="1657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29000"/>
            <a:ext cx="9144000" cy="1219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SAIRAM</a:t>
            </a:r>
            <a:endParaRPr lang="en-AU" dirty="0">
              <a:solidFill>
                <a:srgbClr val="00206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219200"/>
            <a:ext cx="9067800" cy="838200"/>
          </a:xfrm>
          <a:prstGeom prst="rect">
            <a:avLst/>
          </a:prstGeom>
        </p:spPr>
        <p:txBody>
          <a:bodyPr vert="horz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50000"/>
              <a:buFont typeface="Wingdings 2"/>
              <a:buNone/>
              <a:tabLst/>
              <a:defRPr/>
            </a:pP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02920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AU" sz="24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buNone/>
            </a:pPr>
            <a:endParaRPr lang="en-AU" sz="24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n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Fan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an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Calligraphy</Template>
  <TotalTime>2104</TotalTime>
  <Words>508</Words>
  <Application>Microsoft Office PowerPoint</Application>
  <PresentationFormat>On-screen Show (4:3)</PresentationFormat>
  <Paragraphs>115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Fan</vt:lpstr>
      <vt:lpstr>THE QUALITIES OF A SSE TEACHER</vt:lpstr>
      <vt:lpstr>SSE TEACHING</vt:lpstr>
      <vt:lpstr>Qualities of a SSE teacher</vt:lpstr>
      <vt:lpstr>Qualities of a SSE teacher</vt:lpstr>
      <vt:lpstr>Qualities of a SSE teacher</vt:lpstr>
      <vt:lpstr>Qualities of a SSE teacher</vt:lpstr>
      <vt:lpstr>Qualities of a SSE teacher</vt:lpstr>
      <vt:lpstr>Qualities of a SSE teacher</vt:lpstr>
      <vt:lpstr>Qualities of a SSE teacher</vt:lpstr>
      <vt:lpstr>Qualities of a SSE teacher</vt:lpstr>
      <vt:lpstr>Qualities of a SSE teacher</vt:lpstr>
      <vt:lpstr>Swami Says</vt:lpstr>
      <vt:lpstr>The benefits of the teaching techniques</vt:lpstr>
      <vt:lpstr>The benefits of the teaching techniques</vt:lpstr>
      <vt:lpstr>The benefits of the teaching techniques</vt:lpstr>
      <vt:lpstr>The benefits of the teaching techniques</vt:lpstr>
      <vt:lpstr>The benefits of the teaching techniques</vt:lpstr>
      <vt:lpstr>The benefits of the teaching techniques</vt:lpstr>
      <vt:lpstr>The benefits of the teaching techniques</vt:lpstr>
      <vt:lpstr>SAIRAM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 LITERATURE CLUB</dc:title>
  <dc:creator>Aussie</dc:creator>
  <cp:lastModifiedBy>nirmalalinga</cp:lastModifiedBy>
  <cp:revision>206</cp:revision>
  <dcterms:created xsi:type="dcterms:W3CDTF">2006-08-16T00:00:00Z</dcterms:created>
  <dcterms:modified xsi:type="dcterms:W3CDTF">2015-08-10T00:03:27Z</dcterms:modified>
</cp:coreProperties>
</file>