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6" r:id="rId25"/>
    <p:sldId id="281" r:id="rId26"/>
    <p:sldId id="282" r:id="rId27"/>
    <p:sldId id="283" r:id="rId28"/>
    <p:sldId id="284" r:id="rId29"/>
    <p:sldId id="285" r:id="rId30"/>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96D3EF-E615-4A0F-9762-C46E22261B55}">
          <p14:sldIdLst>
            <p14:sldId id="256"/>
            <p14:sldId id="257"/>
            <p14:sldId id="258"/>
            <p14:sldId id="259"/>
            <p14:sldId id="260"/>
            <p14:sldId id="261"/>
            <p14:sldId id="262"/>
            <p14:sldId id="263"/>
            <p14:sldId id="264"/>
            <p14:sldId id="265"/>
            <p14:sldId id="266"/>
            <p14:sldId id="268"/>
            <p14:sldId id="269"/>
            <p14:sldId id="270"/>
            <p14:sldId id="271"/>
            <p14:sldId id="272"/>
            <p14:sldId id="273"/>
            <p14:sldId id="274"/>
            <p14:sldId id="275"/>
            <p14:sldId id="276"/>
            <p14:sldId id="277"/>
            <p14:sldId id="278"/>
            <p14:sldId id="279"/>
            <p14:sldId id="286"/>
            <p14:sldId id="281"/>
            <p14:sldId id="282"/>
            <p14:sldId id="283"/>
            <p14:sldId id="284"/>
            <p14:sldId id="285"/>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2" autoAdjust="0"/>
  </p:normalViewPr>
  <p:slideViewPr>
    <p:cSldViewPr snapToGrid="0">
      <p:cViewPr>
        <p:scale>
          <a:sx n="100" d="100"/>
          <a:sy n="100" d="100"/>
        </p:scale>
        <p:origin x="444" y="12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FBC959F-EE0B-4A3A-AF36-0BD7F8F211C8}" type="datetimeFigureOut">
              <a:rPr lang="en-US" smtClean="0"/>
              <a:t>10/25/2014</a:t>
            </a:fld>
            <a:endParaRPr 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4CDB506-F294-41A2-A0B0-D769E356E3AE}" type="slidenum">
              <a:rPr lang="en-US" smtClean="0"/>
              <a:t>‹#›</a:t>
            </a:fld>
            <a:endParaRPr lang="en-US"/>
          </a:p>
        </p:txBody>
      </p:sp>
    </p:spTree>
    <p:extLst>
      <p:ext uri="{BB962C8B-B14F-4D97-AF65-F5344CB8AC3E}">
        <p14:creationId xmlns:p14="http://schemas.microsoft.com/office/powerpoint/2010/main" val="307007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CDB506-F294-41A2-A0B0-D769E356E3AE}" type="slidenum">
              <a:rPr lang="en-US" smtClean="0"/>
              <a:t>27</a:t>
            </a:fld>
            <a:endParaRPr lang="en-US"/>
          </a:p>
        </p:txBody>
      </p:sp>
    </p:spTree>
    <p:extLst>
      <p:ext uri="{BB962C8B-B14F-4D97-AF65-F5344CB8AC3E}">
        <p14:creationId xmlns:p14="http://schemas.microsoft.com/office/powerpoint/2010/main" val="205921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5B24A6-E872-426F-A8A0-CCDECB3DD8B9}" type="datetimeFigureOut">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FACC-B831-4197-B134-BC6D40234BAC}" type="slidenum">
              <a:rPr lang="en-US" smtClean="0"/>
              <a:pPr/>
              <a:t>‹#›</a:t>
            </a:fld>
            <a:endParaRPr lang="en-US"/>
          </a:p>
        </p:txBody>
      </p:sp>
    </p:spTree>
    <p:extLst>
      <p:ext uri="{BB962C8B-B14F-4D97-AF65-F5344CB8AC3E}">
        <p14:creationId xmlns:p14="http://schemas.microsoft.com/office/powerpoint/2010/main" val="194047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B24A6-E872-426F-A8A0-CCDECB3DD8B9}" type="datetimeFigureOut">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FACC-B831-4197-B134-BC6D40234BAC}" type="slidenum">
              <a:rPr lang="en-US" smtClean="0"/>
              <a:pPr/>
              <a:t>‹#›</a:t>
            </a:fld>
            <a:endParaRPr lang="en-US"/>
          </a:p>
        </p:txBody>
      </p:sp>
    </p:spTree>
    <p:extLst>
      <p:ext uri="{BB962C8B-B14F-4D97-AF65-F5344CB8AC3E}">
        <p14:creationId xmlns:p14="http://schemas.microsoft.com/office/powerpoint/2010/main" val="216611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B24A6-E872-426F-A8A0-CCDECB3DD8B9}" type="datetimeFigureOut">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FACC-B831-4197-B134-BC6D40234BAC}" type="slidenum">
              <a:rPr lang="en-US" smtClean="0"/>
              <a:pPr/>
              <a:t>‹#›</a:t>
            </a:fld>
            <a:endParaRPr lang="en-US"/>
          </a:p>
        </p:txBody>
      </p:sp>
    </p:spTree>
    <p:extLst>
      <p:ext uri="{BB962C8B-B14F-4D97-AF65-F5344CB8AC3E}">
        <p14:creationId xmlns:p14="http://schemas.microsoft.com/office/powerpoint/2010/main" val="43712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B24A6-E872-426F-A8A0-CCDECB3DD8B9}" type="datetimeFigureOut">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FACC-B831-4197-B134-BC6D40234BAC}" type="slidenum">
              <a:rPr lang="en-US" smtClean="0"/>
              <a:pPr/>
              <a:t>‹#›</a:t>
            </a:fld>
            <a:endParaRPr lang="en-US"/>
          </a:p>
        </p:txBody>
      </p:sp>
    </p:spTree>
    <p:extLst>
      <p:ext uri="{BB962C8B-B14F-4D97-AF65-F5344CB8AC3E}">
        <p14:creationId xmlns:p14="http://schemas.microsoft.com/office/powerpoint/2010/main" val="301712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B24A6-E872-426F-A8A0-CCDECB3DD8B9}" type="datetimeFigureOut">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2FACC-B831-4197-B134-BC6D40234BAC}" type="slidenum">
              <a:rPr lang="en-US" smtClean="0"/>
              <a:pPr/>
              <a:t>‹#›</a:t>
            </a:fld>
            <a:endParaRPr lang="en-US"/>
          </a:p>
        </p:txBody>
      </p:sp>
    </p:spTree>
    <p:extLst>
      <p:ext uri="{BB962C8B-B14F-4D97-AF65-F5344CB8AC3E}">
        <p14:creationId xmlns:p14="http://schemas.microsoft.com/office/powerpoint/2010/main" val="424569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5B24A6-E872-426F-A8A0-CCDECB3DD8B9}" type="datetimeFigureOut">
              <a:rPr lang="en-US" smtClean="0"/>
              <a:pPr/>
              <a:t>10/25/2014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2FACC-B831-4197-B134-BC6D40234BAC}" type="slidenum">
              <a:rPr lang="en-US" smtClean="0"/>
              <a:pPr/>
              <a:t>‹#›</a:t>
            </a:fld>
            <a:endParaRPr lang="en-US"/>
          </a:p>
        </p:txBody>
      </p:sp>
    </p:spTree>
    <p:extLst>
      <p:ext uri="{BB962C8B-B14F-4D97-AF65-F5344CB8AC3E}">
        <p14:creationId xmlns:p14="http://schemas.microsoft.com/office/powerpoint/2010/main" val="1094854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5B24A6-E872-426F-A8A0-CCDECB3DD8B9}" type="datetimeFigureOut">
              <a:rPr lang="en-US" smtClean="0"/>
              <a:pPr/>
              <a:t>10/25/2014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2FACC-B831-4197-B134-BC6D40234BAC}" type="slidenum">
              <a:rPr lang="en-US" smtClean="0"/>
              <a:pPr/>
              <a:t>‹#›</a:t>
            </a:fld>
            <a:endParaRPr lang="en-US"/>
          </a:p>
        </p:txBody>
      </p:sp>
    </p:spTree>
    <p:extLst>
      <p:ext uri="{BB962C8B-B14F-4D97-AF65-F5344CB8AC3E}">
        <p14:creationId xmlns:p14="http://schemas.microsoft.com/office/powerpoint/2010/main" val="271147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5B24A6-E872-426F-A8A0-CCDECB3DD8B9}" type="datetimeFigureOut">
              <a:rPr lang="en-US" smtClean="0"/>
              <a:pPr/>
              <a:t>10/25/2014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2FACC-B831-4197-B134-BC6D40234BAC}" type="slidenum">
              <a:rPr lang="en-US" smtClean="0"/>
              <a:pPr/>
              <a:t>‹#›</a:t>
            </a:fld>
            <a:endParaRPr lang="en-US"/>
          </a:p>
        </p:txBody>
      </p:sp>
    </p:spTree>
    <p:extLst>
      <p:ext uri="{BB962C8B-B14F-4D97-AF65-F5344CB8AC3E}">
        <p14:creationId xmlns:p14="http://schemas.microsoft.com/office/powerpoint/2010/main" val="97756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B24A6-E872-426F-A8A0-CCDECB3DD8B9}" type="datetimeFigureOut">
              <a:rPr lang="en-US" smtClean="0"/>
              <a:pPr/>
              <a:t>10/25/2014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82FACC-B831-4197-B134-BC6D40234BAC}" type="slidenum">
              <a:rPr lang="en-US" smtClean="0"/>
              <a:pPr/>
              <a:t>‹#›</a:t>
            </a:fld>
            <a:endParaRPr lang="en-US"/>
          </a:p>
        </p:txBody>
      </p:sp>
    </p:spTree>
    <p:extLst>
      <p:ext uri="{BB962C8B-B14F-4D97-AF65-F5344CB8AC3E}">
        <p14:creationId xmlns:p14="http://schemas.microsoft.com/office/powerpoint/2010/main" val="112781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B24A6-E872-426F-A8A0-CCDECB3DD8B9}" type="datetimeFigureOut">
              <a:rPr lang="en-US" smtClean="0"/>
              <a:pPr/>
              <a:t>10/25/2014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2FACC-B831-4197-B134-BC6D40234BAC}" type="slidenum">
              <a:rPr lang="en-US" smtClean="0"/>
              <a:pPr/>
              <a:t>‹#›</a:t>
            </a:fld>
            <a:endParaRPr lang="en-US"/>
          </a:p>
        </p:txBody>
      </p:sp>
    </p:spTree>
    <p:extLst>
      <p:ext uri="{BB962C8B-B14F-4D97-AF65-F5344CB8AC3E}">
        <p14:creationId xmlns:p14="http://schemas.microsoft.com/office/powerpoint/2010/main" val="298615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B24A6-E872-426F-A8A0-CCDECB3DD8B9}" type="datetimeFigureOut">
              <a:rPr lang="en-US" smtClean="0"/>
              <a:pPr/>
              <a:t>10/25/2014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2FACC-B831-4197-B134-BC6D40234BAC}" type="slidenum">
              <a:rPr lang="en-US" smtClean="0"/>
              <a:pPr/>
              <a:t>‹#›</a:t>
            </a:fld>
            <a:endParaRPr lang="en-US"/>
          </a:p>
        </p:txBody>
      </p:sp>
    </p:spTree>
    <p:extLst>
      <p:ext uri="{BB962C8B-B14F-4D97-AF65-F5344CB8AC3E}">
        <p14:creationId xmlns:p14="http://schemas.microsoft.com/office/powerpoint/2010/main" val="288926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24A6-E872-426F-A8A0-CCDECB3DD8B9}" type="datetimeFigureOut">
              <a:rPr lang="en-US" smtClean="0"/>
              <a:pPr/>
              <a:t>10/25/2014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2FACC-B831-4197-B134-BC6D40234BAC}" type="slidenum">
              <a:rPr lang="en-US" smtClean="0"/>
              <a:pPr/>
              <a:t>‹#›</a:t>
            </a:fld>
            <a:endParaRPr lang="en-US"/>
          </a:p>
        </p:txBody>
      </p:sp>
    </p:spTree>
    <p:extLst>
      <p:ext uri="{BB962C8B-B14F-4D97-AF65-F5344CB8AC3E}">
        <p14:creationId xmlns:p14="http://schemas.microsoft.com/office/powerpoint/2010/main" val="2849243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atishlagisetty@gmail.com" TargetMode="External"/><Relationship Id="rId2" Type="http://schemas.openxmlformats.org/officeDocument/2006/relationships/hyperlink" Target="mailto:sanghag@yahoo.com" TargetMode="External"/><Relationship Id="rId1" Type="http://schemas.openxmlformats.org/officeDocument/2006/relationships/slideLayout" Target="../slideLayouts/slideLayout2.xml"/><Relationship Id="rId5" Type="http://schemas.openxmlformats.org/officeDocument/2006/relationships/hyperlink" Target="mailto:rajasekharan@hotmail.com" TargetMode="External"/><Relationship Id="rId4" Type="http://schemas.openxmlformats.org/officeDocument/2006/relationships/hyperlink" Target="mailto:sumathy@gmail.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narunaa@yahoo.com" TargetMode="External"/><Relationship Id="rId2" Type="http://schemas.openxmlformats.org/officeDocument/2006/relationships/hyperlink" Target="mailto:shamalajay@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region7saicenters.org/gab/service.html" TargetMode="External"/><Relationship Id="rId2" Type="http://schemas.openxmlformats.org/officeDocument/2006/relationships/hyperlink" Target="http://www.afmconlin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parjan@yahoo.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tel:650-996-7118" TargetMode="External"/><Relationship Id="rId3" Type="http://schemas.openxmlformats.org/officeDocument/2006/relationships/hyperlink" Target="mailto:shankarxv@gmail.com" TargetMode="External"/><Relationship Id="rId7" Type="http://schemas.openxmlformats.org/officeDocument/2006/relationships/hyperlink" Target="mailto:swetha.donthu@gmail.com" TargetMode="External"/><Relationship Id="rId2" Type="http://schemas.openxmlformats.org/officeDocument/2006/relationships/hyperlink" Target="tel:408%20888%206918" TargetMode="External"/><Relationship Id="rId1" Type="http://schemas.openxmlformats.org/officeDocument/2006/relationships/slideLayout" Target="../slideLayouts/slideLayout2.xml"/><Relationship Id="rId6" Type="http://schemas.openxmlformats.org/officeDocument/2006/relationships/hyperlink" Target="tel:510-370-%20%203948" TargetMode="External"/><Relationship Id="rId5" Type="http://schemas.openxmlformats.org/officeDocument/2006/relationships/hyperlink" Target="mailto:mymanick8@yahoo.com" TargetMode="External"/><Relationship Id="rId4" Type="http://schemas.openxmlformats.org/officeDocument/2006/relationships/hyperlink" Target="tel:510%20-508-3148" TargetMode="External"/><Relationship Id="rId9" Type="http://schemas.openxmlformats.org/officeDocument/2006/relationships/hyperlink" Target="mailto:vaidehi_Potluri@symantec.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region7saicenters.org/gab/signups.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brijstoor@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rashmiusa@aol.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chemeClr val="accent4">
                    <a:lumMod val="75000"/>
                  </a:schemeClr>
                </a:solidFill>
                <a:latin typeface="Brush Script MT" panose="03060802040406070304" pitchFamily="66" charset="0"/>
              </a:rPr>
              <a:t>Global </a:t>
            </a:r>
            <a:r>
              <a:rPr lang="en-US" sz="7200" dirty="0" err="1" smtClean="0">
                <a:solidFill>
                  <a:schemeClr val="accent4">
                    <a:lumMod val="75000"/>
                  </a:schemeClr>
                </a:solidFill>
                <a:latin typeface="Brush Script MT" panose="03060802040406070304" pitchFamily="66" charset="0"/>
              </a:rPr>
              <a:t>Akhanda</a:t>
            </a:r>
            <a:r>
              <a:rPr lang="en-US" sz="7200" dirty="0" smtClean="0">
                <a:solidFill>
                  <a:schemeClr val="accent4">
                    <a:lumMod val="75000"/>
                  </a:schemeClr>
                </a:solidFill>
                <a:latin typeface="Brush Script MT" panose="03060802040406070304" pitchFamily="66" charset="0"/>
              </a:rPr>
              <a:t> </a:t>
            </a:r>
            <a:r>
              <a:rPr lang="en-US" sz="7200" dirty="0" err="1" smtClean="0">
                <a:solidFill>
                  <a:schemeClr val="accent4">
                    <a:lumMod val="75000"/>
                  </a:schemeClr>
                </a:solidFill>
                <a:latin typeface="Brush Script MT" panose="03060802040406070304" pitchFamily="66" charset="0"/>
              </a:rPr>
              <a:t>Bhajans</a:t>
            </a:r>
            <a:r>
              <a:rPr lang="en-US" sz="7200" dirty="0" smtClean="0">
                <a:solidFill>
                  <a:schemeClr val="accent4">
                    <a:lumMod val="75000"/>
                  </a:schemeClr>
                </a:solidFill>
                <a:latin typeface="Brush Script MT" panose="03060802040406070304" pitchFamily="66" charset="0"/>
              </a:rPr>
              <a:t/>
            </a:r>
            <a:br>
              <a:rPr lang="en-US" sz="7200" dirty="0" smtClean="0">
                <a:solidFill>
                  <a:schemeClr val="accent4">
                    <a:lumMod val="75000"/>
                  </a:schemeClr>
                </a:solidFill>
                <a:latin typeface="Brush Script MT" panose="03060802040406070304" pitchFamily="66" charset="0"/>
              </a:rPr>
            </a:br>
            <a:r>
              <a:rPr lang="en-US" sz="4400" dirty="0" smtClean="0">
                <a:solidFill>
                  <a:schemeClr val="accent4">
                    <a:lumMod val="75000"/>
                  </a:schemeClr>
                </a:solidFill>
                <a:latin typeface="Brush Script MT" panose="03060802040406070304" pitchFamily="66" charset="0"/>
              </a:rPr>
              <a:t>2014</a:t>
            </a:r>
            <a:endParaRPr lang="en-US" sz="4400" dirty="0">
              <a:solidFill>
                <a:schemeClr val="accent4">
                  <a:lumMod val="75000"/>
                </a:schemeClr>
              </a:solidFill>
              <a:latin typeface="Brush Script MT" panose="03060802040406070304" pitchFamily="66" charset="0"/>
            </a:endParaRPr>
          </a:p>
        </p:txBody>
      </p:sp>
      <p:sp>
        <p:nvSpPr>
          <p:cNvPr id="3" name="Subtitle 2"/>
          <p:cNvSpPr>
            <a:spLocks noGrp="1"/>
          </p:cNvSpPr>
          <p:nvPr>
            <p:ph type="subTitle" idx="1"/>
          </p:nvPr>
        </p:nvSpPr>
        <p:spPr/>
        <p:txBody>
          <a:bodyPr>
            <a:normAutofit lnSpcReduction="10000"/>
          </a:bodyPr>
          <a:lstStyle/>
          <a:p>
            <a:r>
              <a:rPr lang="en-US" sz="2800" dirty="0" smtClean="0"/>
              <a:t>Theme </a:t>
            </a:r>
          </a:p>
          <a:p>
            <a:r>
              <a:rPr lang="en-US" sz="3600" dirty="0">
                <a:solidFill>
                  <a:srgbClr val="BC8F00"/>
                </a:solidFill>
                <a:latin typeface="Brush Script MT" panose="03060802040406070304" pitchFamily="66" charset="0"/>
                <a:ea typeface="+mj-ea"/>
                <a:cs typeface="+mj-cs"/>
              </a:rPr>
              <a:t>Expansion is My Life </a:t>
            </a:r>
            <a:r>
              <a:rPr lang="en-US" sz="3600" dirty="0" smtClean="0">
                <a:solidFill>
                  <a:srgbClr val="BC8F00"/>
                </a:solidFill>
                <a:latin typeface="Brush Script MT" panose="03060802040406070304" pitchFamily="66" charset="0"/>
                <a:ea typeface="+mj-ea"/>
                <a:cs typeface="+mj-cs"/>
              </a:rPr>
              <a:t>– </a:t>
            </a:r>
          </a:p>
          <a:p>
            <a:r>
              <a:rPr lang="en-US" sz="3600" dirty="0" smtClean="0">
                <a:solidFill>
                  <a:srgbClr val="BC8F00"/>
                </a:solidFill>
                <a:latin typeface="Brush Script MT" panose="03060802040406070304" pitchFamily="66" charset="0"/>
                <a:ea typeface="+mj-ea"/>
                <a:cs typeface="+mj-cs"/>
              </a:rPr>
              <a:t>Love </a:t>
            </a:r>
            <a:r>
              <a:rPr lang="en-US" sz="3600" dirty="0">
                <a:solidFill>
                  <a:srgbClr val="BC8F00"/>
                </a:solidFill>
                <a:latin typeface="Brush Script MT" panose="03060802040406070304" pitchFamily="66" charset="0"/>
                <a:ea typeface="+mj-ea"/>
                <a:cs typeface="+mj-cs"/>
              </a:rPr>
              <a:t>is the Path. Love is life.</a:t>
            </a:r>
          </a:p>
          <a:p>
            <a:endParaRPr lang="en-US" dirty="0"/>
          </a:p>
        </p:txBody>
      </p:sp>
    </p:spTree>
    <p:extLst>
      <p:ext uri="{BB962C8B-B14F-4D97-AF65-F5344CB8AC3E}">
        <p14:creationId xmlns:p14="http://schemas.microsoft.com/office/powerpoint/2010/main" val="3525270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ush Script MT" panose="03060802040406070304" pitchFamily="66" charset="0"/>
              </a:rPr>
              <a:t>Devotion Team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9953299"/>
              </p:ext>
            </p:extLst>
          </p:nvPr>
        </p:nvGraphicFramePr>
        <p:xfrm>
          <a:off x="1115568" y="1690689"/>
          <a:ext cx="9756649" cy="4700965"/>
        </p:xfrm>
        <a:graphic>
          <a:graphicData uri="http://schemas.openxmlformats.org/drawingml/2006/table">
            <a:tbl>
              <a:tblPr/>
              <a:tblGrid>
                <a:gridCol w="3458706"/>
                <a:gridCol w="4026553"/>
                <a:gridCol w="2271390"/>
              </a:tblGrid>
              <a:tr h="940193">
                <a:tc>
                  <a:txBody>
                    <a:bodyPr/>
                    <a:lstStyle/>
                    <a:p>
                      <a:pPr algn="ctr">
                        <a:spcAft>
                          <a:spcPts val="0"/>
                        </a:spcAft>
                      </a:pPr>
                      <a:r>
                        <a:rPr lang="en-US" sz="2800" dirty="0" err="1">
                          <a:effectLst/>
                          <a:latin typeface="+mn-lt"/>
                        </a:rPr>
                        <a:t>Sanghamitra</a:t>
                      </a:r>
                      <a:endParaRPr lang="en-US" sz="2800" dirty="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rgbClr val="1155CC"/>
                          </a:solidFill>
                          <a:effectLst/>
                          <a:latin typeface="+mn-lt"/>
                          <a:hlinkClick r:id="rId2"/>
                        </a:rPr>
                        <a:t>sanghag@yahoo.com</a:t>
                      </a:r>
                      <a:endParaRPr lang="en-US" sz="280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effectLst/>
                          <a:latin typeface="+mn-lt"/>
                        </a:rPr>
                        <a:t>Sacramento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0193">
                <a:tc>
                  <a:txBody>
                    <a:bodyPr/>
                    <a:lstStyle/>
                    <a:p>
                      <a:pPr algn="ctr">
                        <a:spcAft>
                          <a:spcPts val="0"/>
                        </a:spcAft>
                      </a:pPr>
                      <a:r>
                        <a:rPr lang="en-US" sz="2800" dirty="0">
                          <a:effectLst/>
                          <a:latin typeface="+mn-lt"/>
                        </a:rPr>
                        <a:t>Satish </a:t>
                      </a:r>
                      <a:r>
                        <a:rPr lang="en-US" sz="2800" dirty="0" err="1">
                          <a:effectLst/>
                          <a:latin typeface="+mn-lt"/>
                        </a:rPr>
                        <a:t>Lagisetty</a:t>
                      </a:r>
                      <a:endParaRPr lang="en-US" sz="2800" dirty="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solidFill>
                            <a:srgbClr val="1155CC"/>
                          </a:solidFill>
                          <a:effectLst/>
                          <a:latin typeface="+mn-lt"/>
                          <a:hlinkClick r:id="rId3"/>
                        </a:rPr>
                        <a:t>satishlagisetty@gmail.com</a:t>
                      </a:r>
                      <a:endParaRPr lang="en-US" sz="2800" dirty="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effectLst/>
                          <a:latin typeface="+mn-lt"/>
                        </a:rPr>
                        <a:t>CSJ</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0193">
                <a:tc>
                  <a:txBody>
                    <a:bodyPr/>
                    <a:lstStyle/>
                    <a:p>
                      <a:pPr algn="ctr">
                        <a:spcAft>
                          <a:spcPts val="0"/>
                        </a:spcAft>
                      </a:pPr>
                      <a:r>
                        <a:rPr lang="en-US" sz="2800" kern="1200" dirty="0" err="1" smtClean="0">
                          <a:solidFill>
                            <a:schemeClr val="tx1"/>
                          </a:solidFill>
                          <a:effectLst/>
                          <a:latin typeface="+mn-lt"/>
                          <a:ea typeface="+mn-ea"/>
                          <a:cs typeface="+mn-cs"/>
                        </a:rPr>
                        <a:t>Krutika</a:t>
                      </a:r>
                      <a:r>
                        <a:rPr lang="en-US" sz="2800" kern="1200" dirty="0" smtClean="0">
                          <a:solidFill>
                            <a:schemeClr val="tx1"/>
                          </a:solidFill>
                          <a:effectLst/>
                          <a:latin typeface="+mn-lt"/>
                          <a:ea typeface="+mn-ea"/>
                          <a:cs typeface="+mn-cs"/>
                        </a:rPr>
                        <a:t> </a:t>
                      </a:r>
                      <a:r>
                        <a:rPr lang="en-US" sz="2800" kern="1200" dirty="0" err="1" smtClean="0">
                          <a:solidFill>
                            <a:schemeClr val="tx1"/>
                          </a:solidFill>
                          <a:effectLst/>
                          <a:latin typeface="+mn-lt"/>
                          <a:ea typeface="+mn-ea"/>
                          <a:cs typeface="+mn-cs"/>
                        </a:rPr>
                        <a:t>Puntambekar</a:t>
                      </a:r>
                      <a:endParaRPr lang="en-US" sz="28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u="sng" dirty="0" smtClean="0">
                          <a:solidFill>
                            <a:srgbClr val="1155CC"/>
                          </a:solidFill>
                          <a:effectLst/>
                          <a:latin typeface="+mn-lt"/>
                        </a:rPr>
                        <a:t>kru93tika@gmail.com </a:t>
                      </a:r>
                      <a:endParaRPr lang="en-US" sz="2800" u="sng" dirty="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smtClean="0">
                          <a:effectLst/>
                          <a:latin typeface="+mn-lt"/>
                        </a:rPr>
                        <a:t>Pleasanton</a:t>
                      </a:r>
                      <a:endParaRPr lang="en-US" sz="2800" dirty="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0193">
                <a:tc>
                  <a:txBody>
                    <a:bodyPr/>
                    <a:lstStyle/>
                    <a:p>
                      <a:pPr algn="ctr">
                        <a:spcAft>
                          <a:spcPts val="0"/>
                        </a:spcAft>
                      </a:pPr>
                      <a:r>
                        <a:rPr lang="en-US" sz="2800" dirty="0" err="1">
                          <a:effectLst/>
                          <a:latin typeface="+mn-lt"/>
                        </a:rPr>
                        <a:t>Sumathy</a:t>
                      </a:r>
                      <a:r>
                        <a:rPr lang="en-US" sz="2800" dirty="0">
                          <a:effectLst/>
                          <a:latin typeface="+mn-lt"/>
                        </a:rPr>
                        <a:t> Krishnamurthy</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solidFill>
                            <a:srgbClr val="1155CC"/>
                          </a:solidFill>
                          <a:effectLst/>
                          <a:latin typeface="+mn-lt"/>
                          <a:hlinkClick r:id="rId4"/>
                        </a:rPr>
                        <a:t>sumathy@gmail.com</a:t>
                      </a:r>
                      <a:endParaRPr lang="en-US" sz="2800" dirty="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effectLst/>
                          <a:latin typeface="+mn-lt"/>
                        </a:rPr>
                        <a:t>Sacramento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0193">
                <a:tc>
                  <a:txBody>
                    <a:bodyPr/>
                    <a:lstStyle/>
                    <a:p>
                      <a:pPr algn="ctr">
                        <a:spcAft>
                          <a:spcPts val="0"/>
                        </a:spcAft>
                      </a:pPr>
                      <a:r>
                        <a:rPr lang="en-US" sz="2800" dirty="0">
                          <a:effectLst/>
                          <a:latin typeface="+mn-lt"/>
                        </a:rPr>
                        <a:t>Raj </a:t>
                      </a:r>
                      <a:r>
                        <a:rPr lang="en-US" sz="2800" dirty="0" err="1">
                          <a:effectLst/>
                          <a:latin typeface="+mn-lt"/>
                        </a:rPr>
                        <a:t>Purushothaman</a:t>
                      </a:r>
                      <a:endParaRPr lang="en-US" sz="2800" dirty="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solidFill>
                            <a:srgbClr val="1155CC"/>
                          </a:solidFill>
                          <a:effectLst/>
                          <a:latin typeface="+mn-lt"/>
                          <a:hlinkClick r:id="rId5"/>
                        </a:rPr>
                        <a:t>rajasekharan@hotmail.com</a:t>
                      </a:r>
                      <a:endParaRPr lang="en-US" sz="2800" dirty="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effectLst/>
                          <a:latin typeface="+mn-lt"/>
                        </a:rPr>
                        <a:t>Pleasanton</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76557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ush Script MT" panose="03060802040406070304" pitchFamily="66" charset="0"/>
              </a:rPr>
              <a:t>SSE</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US" dirty="0">
                <a:latin typeface="Calibri" panose="020F0502020204030204" pitchFamily="34" charset="0"/>
              </a:rPr>
              <a:t>Fun-filled SSE program for Group 1 to 4 </a:t>
            </a:r>
            <a:endParaRPr lang="en-US" dirty="0" smtClean="0">
              <a:latin typeface="Calibri" panose="020F0502020204030204" pitchFamily="34" charset="0"/>
            </a:endParaRPr>
          </a:p>
          <a:p>
            <a:pPr marL="342900" indent="-342900">
              <a:buFont typeface="Wingdings" panose="05000000000000000000" pitchFamily="2" charset="2"/>
              <a:buChar char="Ø"/>
            </a:pPr>
            <a:endParaRPr lang="en-US" dirty="0">
              <a:latin typeface="Calibri" panose="020F0502020204030204" pitchFamily="34" charset="0"/>
            </a:endParaRPr>
          </a:p>
          <a:p>
            <a:pPr marL="342900" indent="-342900">
              <a:buFont typeface="Wingdings" panose="05000000000000000000" pitchFamily="2" charset="2"/>
              <a:buChar char="Ø"/>
            </a:pPr>
            <a:r>
              <a:rPr lang="en-US" dirty="0">
                <a:latin typeface="Calibri" panose="020F0502020204030204" pitchFamily="34" charset="0"/>
              </a:rPr>
              <a:t>Saturday Nov </a:t>
            </a:r>
            <a:r>
              <a:rPr lang="en-US" dirty="0" smtClean="0">
                <a:latin typeface="Calibri" panose="020F0502020204030204" pitchFamily="34" charset="0"/>
              </a:rPr>
              <a:t>8, 2014  </a:t>
            </a:r>
            <a:r>
              <a:rPr lang="en-US" dirty="0">
                <a:latin typeface="Calibri" panose="020F0502020204030204" pitchFamily="34" charset="0"/>
              </a:rPr>
              <a:t>from </a:t>
            </a:r>
            <a:r>
              <a:rPr lang="en-US" dirty="0" smtClean="0">
                <a:latin typeface="Calibri" panose="020F0502020204030204" pitchFamily="34" charset="0"/>
              </a:rPr>
              <a:t>7:00 </a:t>
            </a:r>
            <a:r>
              <a:rPr lang="en-US" dirty="0">
                <a:latin typeface="Calibri" panose="020F0502020204030204" pitchFamily="34" charset="0"/>
              </a:rPr>
              <a:t>PM – </a:t>
            </a:r>
            <a:r>
              <a:rPr lang="en-US" dirty="0" smtClean="0">
                <a:latin typeface="Calibri" panose="020F0502020204030204" pitchFamily="34" charset="0"/>
              </a:rPr>
              <a:t>9:15 </a:t>
            </a:r>
            <a:r>
              <a:rPr lang="en-US" dirty="0">
                <a:latin typeface="Calibri" panose="020F0502020204030204" pitchFamily="34" charset="0"/>
              </a:rPr>
              <a:t>PM</a:t>
            </a:r>
          </a:p>
          <a:p>
            <a:pPr marL="342900" indent="-342900">
              <a:buFont typeface="Wingdings" panose="05000000000000000000" pitchFamily="2" charset="2"/>
              <a:buChar char="Ø"/>
            </a:pPr>
            <a:endParaRPr lang="en-US" dirty="0">
              <a:latin typeface="Calibri" panose="020F0502020204030204" pitchFamily="34" charset="0"/>
            </a:endParaRPr>
          </a:p>
          <a:p>
            <a:pPr marL="342900" indent="-342900">
              <a:buFont typeface="Wingdings" panose="05000000000000000000" pitchFamily="2" charset="2"/>
              <a:buChar char="Ø"/>
            </a:pPr>
            <a:r>
              <a:rPr lang="en-US" dirty="0">
                <a:latin typeface="Calibri" panose="020F0502020204030204" pitchFamily="34" charset="0"/>
              </a:rPr>
              <a:t>Sunday Nov </a:t>
            </a:r>
            <a:r>
              <a:rPr lang="en-US" dirty="0" smtClean="0">
                <a:latin typeface="Calibri" panose="020F0502020204030204" pitchFamily="34" charset="0"/>
              </a:rPr>
              <a:t>9, 2014  </a:t>
            </a:r>
            <a:r>
              <a:rPr lang="en-US" dirty="0">
                <a:latin typeface="Calibri" panose="020F0502020204030204" pitchFamily="34" charset="0"/>
              </a:rPr>
              <a:t>from 8</a:t>
            </a:r>
            <a:r>
              <a:rPr lang="en-US" dirty="0" smtClean="0">
                <a:latin typeface="Calibri" panose="020F0502020204030204" pitchFamily="34" charset="0"/>
              </a:rPr>
              <a:t>:00 </a:t>
            </a:r>
            <a:r>
              <a:rPr lang="en-US" dirty="0">
                <a:latin typeface="Calibri" panose="020F0502020204030204" pitchFamily="34" charset="0"/>
              </a:rPr>
              <a:t>AM – 6:00 PM</a:t>
            </a:r>
          </a:p>
          <a:p>
            <a:pPr marL="0" indent="0">
              <a:buNone/>
            </a:pPr>
            <a:endParaRPr lang="en-US" dirty="0"/>
          </a:p>
        </p:txBody>
      </p:sp>
    </p:spTree>
    <p:extLst>
      <p:ext uri="{BB962C8B-B14F-4D97-AF65-F5344CB8AC3E}">
        <p14:creationId xmlns:p14="http://schemas.microsoft.com/office/powerpoint/2010/main" val="62042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269"/>
            <a:ext cx="10515600" cy="1325563"/>
          </a:xfrm>
        </p:spPr>
        <p:txBody>
          <a:bodyPr/>
          <a:lstStyle/>
          <a:p>
            <a:r>
              <a:rPr lang="en-US" dirty="0">
                <a:latin typeface="Brush Script MT" panose="03060802040406070304" pitchFamily="66" charset="0"/>
              </a:rPr>
              <a:t>SSE</a:t>
            </a:r>
            <a:endParaRPr lang="en-US" dirty="0"/>
          </a:p>
        </p:txBody>
      </p:sp>
      <p:sp>
        <p:nvSpPr>
          <p:cNvPr id="3" name="Content Placeholder 2"/>
          <p:cNvSpPr>
            <a:spLocks noGrp="1"/>
          </p:cNvSpPr>
          <p:nvPr>
            <p:ph idx="1"/>
          </p:nvPr>
        </p:nvSpPr>
        <p:spPr/>
        <p:txBody>
          <a:bodyPr/>
          <a:lstStyle/>
          <a:p>
            <a:pPr marL="0" indent="0">
              <a:buNone/>
            </a:pPr>
            <a:r>
              <a:rPr lang="en-US" dirty="0" smtClean="0"/>
              <a:t>Saturday , Nov 8</a:t>
            </a:r>
            <a:r>
              <a:rPr lang="en-US" baseline="30000" dirty="0" smtClean="0"/>
              <a:t>th</a:t>
            </a:r>
            <a:r>
              <a:rPr lang="en-US" dirty="0" smtClean="0"/>
              <a:t> 2014</a:t>
            </a:r>
          </a:p>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14653007"/>
              </p:ext>
            </p:extLst>
          </p:nvPr>
        </p:nvGraphicFramePr>
        <p:xfrm>
          <a:off x="932686" y="2542031"/>
          <a:ext cx="10049260" cy="3711856"/>
        </p:xfrm>
        <a:graphic>
          <a:graphicData uri="http://schemas.openxmlformats.org/drawingml/2006/table">
            <a:tbl>
              <a:tblPr/>
              <a:tblGrid>
                <a:gridCol w="2512315"/>
                <a:gridCol w="1009768"/>
                <a:gridCol w="2286000"/>
                <a:gridCol w="4241177"/>
              </a:tblGrid>
              <a:tr h="699821">
                <a:tc>
                  <a:txBody>
                    <a:bodyPr/>
                    <a:lstStyle/>
                    <a:p>
                      <a:pPr algn="ctr" fontAlgn="ctr"/>
                      <a:r>
                        <a:rPr lang="en-US" sz="2800" dirty="0">
                          <a:effectLst/>
                        </a:rPr>
                        <a:t>6:30pm - 7:00pm</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800">
                          <a:effectLst/>
                        </a:rPr>
                        <a:t>All</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800">
                          <a:effectLst/>
                        </a:rPr>
                        <a:t>Dining Hall</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800">
                          <a:effectLst/>
                        </a:rPr>
                        <a:t>Dinner with parents</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8776">
                <a:tc>
                  <a:txBody>
                    <a:bodyPr/>
                    <a:lstStyle/>
                    <a:p>
                      <a:pPr algn="ctr" fontAlgn="ctr"/>
                      <a:r>
                        <a:rPr lang="en-US" sz="2800" dirty="0">
                          <a:effectLst/>
                        </a:rPr>
                        <a:t>7:00pm</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800" dirty="0">
                          <a:effectLst/>
                        </a:rPr>
                        <a:t>All</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800" dirty="0">
                          <a:effectLst/>
                        </a:rPr>
                        <a:t>Hall way</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800" dirty="0" err="1">
                          <a:effectLst/>
                        </a:rPr>
                        <a:t>Stockton,Pleasanton</a:t>
                      </a:r>
                      <a:r>
                        <a:rPr lang="en-US" sz="2800" dirty="0" smtClean="0">
                          <a:effectLst/>
                        </a:rPr>
                        <a:t>, </a:t>
                      </a:r>
                      <a:r>
                        <a:rPr lang="en-US" sz="2800" dirty="0" err="1" smtClean="0">
                          <a:effectLst/>
                        </a:rPr>
                        <a:t>Concord,Sacramento</a:t>
                      </a:r>
                      <a:r>
                        <a:rPr lang="en-US" sz="2800" dirty="0" smtClean="0">
                          <a:effectLst/>
                        </a:rPr>
                        <a:t>, Modesto </a:t>
                      </a:r>
                      <a:r>
                        <a:rPr lang="en-US" sz="2800" dirty="0">
                          <a:effectLst/>
                        </a:rPr>
                        <a:t>SSE line up</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9821">
                <a:tc>
                  <a:txBody>
                    <a:bodyPr/>
                    <a:lstStyle/>
                    <a:p>
                      <a:pPr algn="ctr" fontAlgn="ctr"/>
                      <a:r>
                        <a:rPr lang="en-US" sz="2800">
                          <a:effectLst/>
                        </a:rPr>
                        <a:t>7:30pm - 9:15pm</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800" dirty="0">
                          <a:effectLst/>
                        </a:rPr>
                        <a:t>All</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800" dirty="0" err="1">
                          <a:effectLst/>
                        </a:rPr>
                        <a:t>Bhajan</a:t>
                      </a:r>
                      <a:r>
                        <a:rPr lang="en-US" sz="2800" dirty="0">
                          <a:effectLst/>
                        </a:rPr>
                        <a:t> Hall</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800" dirty="0">
                          <a:effectLst/>
                        </a:rPr>
                        <a:t>SSE Regional Slot 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66108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9627"/>
          </a:xfrm>
        </p:spPr>
        <p:txBody>
          <a:bodyPr/>
          <a:lstStyle/>
          <a:p>
            <a:r>
              <a:rPr lang="en-US" dirty="0">
                <a:latin typeface="Brush Script MT" panose="03060802040406070304" pitchFamily="66" charset="0"/>
              </a:rPr>
              <a:t>SSE</a:t>
            </a:r>
            <a:endParaRPr lang="en-US" dirty="0"/>
          </a:p>
        </p:txBody>
      </p:sp>
      <p:sp>
        <p:nvSpPr>
          <p:cNvPr id="3" name="Content Placeholder 2"/>
          <p:cNvSpPr>
            <a:spLocks noGrp="1"/>
          </p:cNvSpPr>
          <p:nvPr>
            <p:ph idx="1"/>
          </p:nvPr>
        </p:nvSpPr>
        <p:spPr>
          <a:xfrm>
            <a:off x="849923" y="1292352"/>
            <a:ext cx="10515600" cy="4732211"/>
          </a:xfrm>
        </p:spPr>
        <p:txBody>
          <a:bodyPr/>
          <a:lstStyle/>
          <a:p>
            <a:pPr marL="0" indent="0">
              <a:buNone/>
            </a:pPr>
            <a:r>
              <a:rPr lang="en-US" dirty="0" smtClean="0"/>
              <a:t>Sunday, Nov 9th 2014</a:t>
            </a:r>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48313633"/>
              </p:ext>
            </p:extLst>
          </p:nvPr>
        </p:nvGraphicFramePr>
        <p:xfrm>
          <a:off x="945816" y="1786597"/>
          <a:ext cx="9601204" cy="4765749"/>
        </p:xfrm>
        <a:graphic>
          <a:graphicData uri="http://schemas.openxmlformats.org/drawingml/2006/table">
            <a:tbl>
              <a:tblPr/>
              <a:tblGrid>
                <a:gridCol w="2400301"/>
                <a:gridCol w="1624468"/>
                <a:gridCol w="2227384"/>
                <a:gridCol w="3349051"/>
              </a:tblGrid>
              <a:tr h="923544">
                <a:tc>
                  <a:txBody>
                    <a:bodyPr/>
                    <a:lstStyle/>
                    <a:p>
                      <a:pPr algn="ctr" fontAlgn="ctr"/>
                      <a:r>
                        <a:rPr lang="en-US" sz="2700" dirty="0">
                          <a:effectLst/>
                        </a:rPr>
                        <a:t>7:30am - 8:00am</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a:effectLst/>
                        </a:rPr>
                        <a:t>All</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a:effectLst/>
                        </a:rPr>
                        <a:t>Dining Hall</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a:effectLst/>
                        </a:rPr>
                        <a:t>Breakfast with parents</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5452">
                <a:tc>
                  <a:txBody>
                    <a:bodyPr/>
                    <a:lstStyle/>
                    <a:p>
                      <a:pPr algn="ctr" fontAlgn="ctr"/>
                      <a:r>
                        <a:rPr lang="en-US" sz="2700" dirty="0">
                          <a:effectLst/>
                        </a:rPr>
                        <a:t>8:00am</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dirty="0" err="1" smtClean="0">
                          <a:effectLst/>
                        </a:rPr>
                        <a:t>Bhajan</a:t>
                      </a:r>
                      <a:r>
                        <a:rPr lang="en-US" sz="2700" baseline="0" dirty="0" smtClean="0">
                          <a:effectLst/>
                        </a:rPr>
                        <a:t> Leaders</a:t>
                      </a:r>
                      <a:endParaRPr lang="en-US" sz="2700" dirty="0">
                        <a:effectLst/>
                      </a:endParaRP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a:effectLst/>
                        </a:rPr>
                        <a:t>Hall way</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dirty="0" err="1">
                          <a:effectLst/>
                        </a:rPr>
                        <a:t>Peninsula,Fremont</a:t>
                      </a:r>
                      <a:r>
                        <a:rPr lang="en-US" sz="2700" dirty="0" smtClean="0">
                          <a:effectLst/>
                        </a:rPr>
                        <a:t>, San </a:t>
                      </a:r>
                      <a:r>
                        <a:rPr lang="en-US" sz="2700" dirty="0" err="1">
                          <a:effectLst/>
                        </a:rPr>
                        <a:t>Jose,Oakland</a:t>
                      </a:r>
                      <a:r>
                        <a:rPr lang="en-US" sz="2700" dirty="0">
                          <a:effectLst/>
                        </a:rPr>
                        <a:t> </a:t>
                      </a:r>
                      <a:r>
                        <a:rPr lang="en-US" sz="2700" dirty="0" smtClean="0">
                          <a:effectLst/>
                        </a:rPr>
                        <a:t>    SSE </a:t>
                      </a:r>
                      <a:r>
                        <a:rPr lang="en-US" sz="2700" dirty="0">
                          <a:effectLst/>
                        </a:rPr>
                        <a:t>line up</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871">
                <a:tc>
                  <a:txBody>
                    <a:bodyPr/>
                    <a:lstStyle/>
                    <a:p>
                      <a:pPr algn="ctr" fontAlgn="ctr"/>
                      <a:r>
                        <a:rPr lang="en-US" sz="2700" dirty="0">
                          <a:effectLst/>
                        </a:rPr>
                        <a:t>8:30am - 9:45am</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dirty="0">
                          <a:effectLst/>
                        </a:rPr>
                        <a:t>All</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a:effectLst/>
                        </a:rPr>
                        <a:t>Bhajan Hall</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a:effectLst/>
                        </a:rPr>
                        <a:t>SSE Regional Slot 2</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5452">
                <a:tc>
                  <a:txBody>
                    <a:bodyPr/>
                    <a:lstStyle/>
                    <a:p>
                      <a:pPr algn="ctr" fontAlgn="ctr"/>
                      <a:r>
                        <a:rPr lang="en-US" sz="2700">
                          <a:effectLst/>
                        </a:rPr>
                        <a:t>9:45 am</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dirty="0">
                          <a:effectLst/>
                        </a:rPr>
                        <a:t>All</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dirty="0">
                          <a:effectLst/>
                        </a:rPr>
                        <a:t>Room No. 218</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dirty="0">
                          <a:effectLst/>
                        </a:rPr>
                        <a:t>Registration for the children </a:t>
                      </a:r>
                      <a:br>
                        <a:rPr lang="en-US" sz="2700" dirty="0">
                          <a:effectLst/>
                        </a:rPr>
                      </a:br>
                      <a:r>
                        <a:rPr lang="en-US" sz="2700" dirty="0">
                          <a:effectLst/>
                        </a:rPr>
                        <a:t>not in </a:t>
                      </a:r>
                      <a:r>
                        <a:rPr lang="en-US" sz="2700" dirty="0" err="1">
                          <a:effectLst/>
                        </a:rPr>
                        <a:t>Bhajan</a:t>
                      </a:r>
                      <a:r>
                        <a:rPr lang="en-US" sz="2700" dirty="0">
                          <a:effectLst/>
                        </a:rPr>
                        <a:t> hall</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871">
                <a:tc>
                  <a:txBody>
                    <a:bodyPr/>
                    <a:lstStyle/>
                    <a:p>
                      <a:pPr algn="ctr" fontAlgn="ctr"/>
                      <a:r>
                        <a:rPr lang="en-US" sz="2700">
                          <a:effectLst/>
                        </a:rPr>
                        <a:t>10:00am</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700" dirty="0" err="1" smtClean="0">
                          <a:effectLst/>
                        </a:rPr>
                        <a:t>Bhajan</a:t>
                      </a:r>
                      <a:r>
                        <a:rPr lang="en-US" sz="2700" baseline="0" dirty="0" smtClean="0">
                          <a:effectLst/>
                        </a:rPr>
                        <a:t> Leaders</a:t>
                      </a:r>
                      <a:endParaRPr lang="en-US" sz="2700" dirty="0">
                        <a:effectLst/>
                      </a:endParaRP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dirty="0">
                          <a:effectLst/>
                        </a:rPr>
                        <a:t>Hallway</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dirty="0" err="1">
                          <a:effectLst/>
                        </a:rPr>
                        <a:t>CSJ,Elk</a:t>
                      </a:r>
                      <a:r>
                        <a:rPr lang="en-US" sz="2700" dirty="0">
                          <a:effectLst/>
                        </a:rPr>
                        <a:t> Grove SSE line up</a:t>
                      </a:r>
                    </a:p>
                  </a:txBody>
                  <a:tcPr marL="10749" marR="10749" marT="10749" marB="107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49774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1043051"/>
          </a:xfrm>
        </p:spPr>
        <p:txBody>
          <a:bodyPr/>
          <a:lstStyle/>
          <a:p>
            <a:r>
              <a:rPr lang="en-US" dirty="0">
                <a:latin typeface="Brush Script MT" panose="03060802040406070304" pitchFamily="66" charset="0"/>
              </a:rPr>
              <a:t>SSE</a:t>
            </a:r>
            <a:endParaRPr lang="en-US" dirty="0"/>
          </a:p>
        </p:txBody>
      </p:sp>
      <p:sp>
        <p:nvSpPr>
          <p:cNvPr id="3" name="Content Placeholder 2"/>
          <p:cNvSpPr>
            <a:spLocks noGrp="1"/>
          </p:cNvSpPr>
          <p:nvPr>
            <p:ph idx="1"/>
          </p:nvPr>
        </p:nvSpPr>
        <p:spPr>
          <a:xfrm>
            <a:off x="849923" y="921199"/>
            <a:ext cx="10515600" cy="5024819"/>
          </a:xfrm>
        </p:spPr>
        <p:txBody>
          <a:bodyPr/>
          <a:lstStyle/>
          <a:p>
            <a:pPr marL="0" indent="0">
              <a:buNone/>
            </a:pPr>
            <a:r>
              <a:rPr lang="en-US" dirty="0" smtClean="0"/>
              <a:t>Sunday 9</a:t>
            </a:r>
            <a:r>
              <a:rPr lang="en-US" baseline="30000" dirty="0" smtClean="0"/>
              <a:t>th</a:t>
            </a:r>
            <a:r>
              <a:rPr lang="en-US" dirty="0" smtClean="0"/>
              <a:t> 2014</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4674807"/>
              </p:ext>
            </p:extLst>
          </p:nvPr>
        </p:nvGraphicFramePr>
        <p:xfrm>
          <a:off x="919791" y="1465384"/>
          <a:ext cx="10040116" cy="5114331"/>
        </p:xfrm>
        <a:graphic>
          <a:graphicData uri="http://schemas.openxmlformats.org/drawingml/2006/table">
            <a:tbl>
              <a:tblPr/>
              <a:tblGrid>
                <a:gridCol w="2510029"/>
                <a:gridCol w="2510029"/>
                <a:gridCol w="2510029"/>
                <a:gridCol w="2510029"/>
              </a:tblGrid>
              <a:tr h="332310">
                <a:tc rowSpan="2">
                  <a:txBody>
                    <a:bodyPr/>
                    <a:lstStyle/>
                    <a:p>
                      <a:pPr algn="ctr" fontAlgn="ctr"/>
                      <a:r>
                        <a:rPr lang="en-US" sz="2600" dirty="0">
                          <a:effectLst/>
                        </a:rPr>
                        <a:t>10:00am - 11.30am</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a:effectLst/>
                        </a:rPr>
                        <a:t>Group 2,3,4</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a:effectLst/>
                        </a:rPr>
                        <a:t>Conference Room</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smtClean="0">
                          <a:effectLst/>
                        </a:rPr>
                        <a:t>Jewelry </a:t>
                      </a:r>
                      <a:r>
                        <a:rPr lang="en-US" sz="2600" dirty="0">
                          <a:effectLst/>
                        </a:rPr>
                        <a:t>Making</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1930">
                <a:tc vMerge="1">
                  <a:txBody>
                    <a:bodyPr/>
                    <a:lstStyle/>
                    <a:p>
                      <a:endParaRPr lang="en-US"/>
                    </a:p>
                  </a:txBody>
                  <a:tcPr/>
                </a:tc>
                <a:tc>
                  <a:txBody>
                    <a:bodyPr/>
                    <a:lstStyle/>
                    <a:p>
                      <a:pPr algn="ctr" fontAlgn="ctr"/>
                      <a:r>
                        <a:rPr lang="en-US" sz="2600" dirty="0" smtClean="0">
                          <a:effectLst/>
                        </a:rPr>
                        <a:t>All</a:t>
                      </a:r>
                      <a:endParaRPr lang="en-US" sz="2600" dirty="0">
                        <a:effectLst/>
                      </a:endParaRP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smtClean="0">
                          <a:effectLst/>
                        </a:rPr>
                        <a:t>Bridal Room  </a:t>
                      </a:r>
                      <a:r>
                        <a:rPr lang="en-US" sz="2600" dirty="0">
                          <a:effectLst/>
                        </a:rPr>
                        <a:t>222</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600" kern="1200" dirty="0" smtClean="0">
                          <a:solidFill>
                            <a:schemeClr val="tx1"/>
                          </a:solidFill>
                          <a:effectLst/>
                          <a:latin typeface="+mn-lt"/>
                          <a:ea typeface="+mn-ea"/>
                          <a:cs typeface="+mn-cs"/>
                        </a:rPr>
                        <a:t>Sketching, Story tellin</a:t>
                      </a:r>
                      <a:r>
                        <a:rPr lang="en-US" sz="2600" b="0" i="0" kern="1200" dirty="0" smtClean="0">
                          <a:solidFill>
                            <a:schemeClr val="tx1"/>
                          </a:solidFill>
                          <a:latin typeface="+mn-lt"/>
                          <a:ea typeface="+mn-ea"/>
                          <a:cs typeface="+mn-cs"/>
                        </a:rPr>
                        <a:t>g</a:t>
                      </a:r>
                      <a:endParaRPr lang="en-US" sz="2600" dirty="0">
                        <a:effectLst/>
                      </a:endParaRP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1930">
                <a:tc>
                  <a:txBody>
                    <a:bodyPr/>
                    <a:lstStyle/>
                    <a:p>
                      <a:pPr algn="ctr" fontAlgn="ctr"/>
                      <a:r>
                        <a:rPr lang="en-US" sz="2600" dirty="0">
                          <a:effectLst/>
                        </a:rPr>
                        <a:t>10:30am- 12:05 noon</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a:effectLst/>
                        </a:rPr>
                        <a:t>All</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err="1">
                          <a:effectLst/>
                        </a:rPr>
                        <a:t>Bhajan</a:t>
                      </a:r>
                      <a:r>
                        <a:rPr lang="en-US" sz="2600" dirty="0">
                          <a:effectLst/>
                        </a:rPr>
                        <a:t> Hall</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a:effectLst/>
                        </a:rPr>
                        <a:t>SSE Regional Slot-3</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1930">
                <a:tc>
                  <a:txBody>
                    <a:bodyPr/>
                    <a:lstStyle/>
                    <a:p>
                      <a:pPr algn="ctr" fontAlgn="ctr"/>
                      <a:r>
                        <a:rPr lang="en-US" sz="2600" dirty="0">
                          <a:effectLst/>
                        </a:rPr>
                        <a:t>11:30am - </a:t>
                      </a:r>
                      <a:r>
                        <a:rPr lang="en-US" sz="2600" dirty="0" smtClean="0">
                          <a:effectLst/>
                        </a:rPr>
                        <a:t>12:15noon</a:t>
                      </a:r>
                      <a:endParaRPr lang="en-US" sz="2600" dirty="0">
                        <a:effectLst/>
                      </a:endParaRP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a:effectLst/>
                        </a:rPr>
                        <a:t>All</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a:effectLst/>
                        </a:rPr>
                        <a:t>Dining Hall</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kern="1200" dirty="0" smtClean="0">
                          <a:solidFill>
                            <a:schemeClr val="tx1"/>
                          </a:solidFill>
                          <a:effectLst/>
                          <a:latin typeface="+mn-lt"/>
                          <a:ea typeface="+mn-ea"/>
                          <a:cs typeface="+mn-cs"/>
                        </a:rPr>
                        <a:t>Lunch for children not in </a:t>
                      </a:r>
                      <a:r>
                        <a:rPr lang="en-US" sz="2600" kern="1200" dirty="0" err="1" smtClean="0">
                          <a:solidFill>
                            <a:schemeClr val="tx1"/>
                          </a:solidFill>
                          <a:effectLst/>
                          <a:latin typeface="+mn-lt"/>
                          <a:ea typeface="+mn-ea"/>
                          <a:cs typeface="+mn-cs"/>
                        </a:rPr>
                        <a:t>Bhajan</a:t>
                      </a:r>
                      <a:r>
                        <a:rPr lang="en-US" sz="2600" kern="1200" dirty="0" smtClean="0">
                          <a:solidFill>
                            <a:schemeClr val="tx1"/>
                          </a:solidFill>
                          <a:effectLst/>
                          <a:latin typeface="+mn-lt"/>
                          <a:ea typeface="+mn-ea"/>
                          <a:cs typeface="+mn-cs"/>
                        </a:rPr>
                        <a:t> Hall</a:t>
                      </a:r>
                      <a:endParaRPr lang="en-US" sz="2600" kern="1200" dirty="0">
                        <a:solidFill>
                          <a:schemeClr val="tx1"/>
                        </a:solidFill>
                        <a:effectLst/>
                        <a:latin typeface="+mn-lt"/>
                        <a:ea typeface="+mn-ea"/>
                        <a:cs typeface="+mn-cs"/>
                      </a:endParaRP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1481">
                <a:tc>
                  <a:txBody>
                    <a:bodyPr/>
                    <a:lstStyle/>
                    <a:p>
                      <a:pPr algn="ctr" fontAlgn="ctr"/>
                      <a:r>
                        <a:rPr lang="en-US" sz="2600" dirty="0">
                          <a:effectLst/>
                        </a:rPr>
                        <a:t>12:05pm - </a:t>
                      </a:r>
                      <a:r>
                        <a:rPr lang="en-US" sz="2600" kern="1200" dirty="0">
                          <a:solidFill>
                            <a:schemeClr val="tx1"/>
                          </a:solidFill>
                          <a:effectLst/>
                          <a:latin typeface="+mn-lt"/>
                          <a:ea typeface="+mn-ea"/>
                          <a:cs typeface="+mn-cs"/>
                        </a:rPr>
                        <a:t>12:45pm</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a:effectLst/>
                        </a:rPr>
                        <a:t>All</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a:effectLst/>
                        </a:rPr>
                        <a:t>Dining Hall</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a:effectLst/>
                        </a:rPr>
                        <a:t>Lunch with parents for </a:t>
                      </a:r>
                      <a:r>
                        <a:rPr lang="en-US" sz="2600" kern="1200" dirty="0">
                          <a:solidFill>
                            <a:schemeClr val="tx1"/>
                          </a:solidFill>
                          <a:effectLst/>
                          <a:latin typeface="+mn-lt"/>
                          <a:ea typeface="+mn-ea"/>
                          <a:cs typeface="+mn-cs"/>
                        </a:rPr>
                        <a:t>regional</a:t>
                      </a:r>
                      <a:r>
                        <a:rPr lang="en-US" sz="2600" dirty="0">
                          <a:effectLst/>
                        </a:rPr>
                        <a:t> slot 3</a:t>
                      </a: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1481">
                <a:tc>
                  <a:txBody>
                    <a:bodyPr/>
                    <a:lstStyle/>
                    <a:p>
                      <a:pPr algn="ctr" fontAlgn="ctr"/>
                      <a:r>
                        <a:rPr lang="en-US" sz="2600" kern="1200" dirty="0" smtClean="0">
                          <a:solidFill>
                            <a:schemeClr val="tx1"/>
                          </a:solidFill>
                          <a:effectLst/>
                          <a:latin typeface="+mn-lt"/>
                          <a:ea typeface="+mn-ea"/>
                          <a:cs typeface="+mn-cs"/>
                        </a:rPr>
                        <a:t>12:15 pm -1:00 PM</a:t>
                      </a:r>
                      <a:endParaRPr lang="en-US" sz="2600" kern="1200" dirty="0">
                        <a:solidFill>
                          <a:schemeClr val="tx1"/>
                        </a:solidFill>
                        <a:effectLst/>
                        <a:latin typeface="+mn-lt"/>
                        <a:ea typeface="+mn-ea"/>
                        <a:cs typeface="+mn-cs"/>
                      </a:endParaRP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dirty="0" smtClean="0">
                          <a:effectLst/>
                        </a:rPr>
                        <a:t>All</a:t>
                      </a:r>
                      <a:endParaRPr lang="en-US" sz="2600" dirty="0">
                        <a:effectLst/>
                      </a:endParaRP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kern="1200" dirty="0" smtClean="0">
                          <a:solidFill>
                            <a:schemeClr val="tx1"/>
                          </a:solidFill>
                          <a:effectLst/>
                          <a:latin typeface="+mn-lt"/>
                          <a:ea typeface="+mn-ea"/>
                          <a:cs typeface="+mn-cs"/>
                        </a:rPr>
                        <a:t>Bridal Room 222</a:t>
                      </a:r>
                      <a:endParaRPr lang="en-US" sz="2600" kern="1200" dirty="0">
                        <a:solidFill>
                          <a:schemeClr val="tx1"/>
                        </a:solidFill>
                        <a:effectLst/>
                        <a:latin typeface="+mn-lt"/>
                        <a:ea typeface="+mn-ea"/>
                        <a:cs typeface="+mn-cs"/>
                      </a:endParaRP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600" kern="1200" dirty="0" smtClean="0">
                          <a:solidFill>
                            <a:schemeClr val="tx1"/>
                          </a:solidFill>
                          <a:effectLst/>
                          <a:latin typeface="+mn-lt"/>
                          <a:ea typeface="+mn-ea"/>
                          <a:cs typeface="+mn-cs"/>
                        </a:rPr>
                        <a:t>Game (Charades on Religion)</a:t>
                      </a:r>
                      <a:endParaRPr lang="en-US" sz="2600" kern="1200" dirty="0">
                        <a:solidFill>
                          <a:schemeClr val="tx1"/>
                        </a:solidFill>
                        <a:effectLst/>
                        <a:latin typeface="+mn-lt"/>
                        <a:ea typeface="+mn-ea"/>
                        <a:cs typeface="+mn-cs"/>
                      </a:endParaRPr>
                    </a:p>
                  </a:txBody>
                  <a:tcPr marL="16045" marR="16045" marT="16045" marB="1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50123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669"/>
            <a:ext cx="10515600" cy="951611"/>
          </a:xfrm>
        </p:spPr>
        <p:txBody>
          <a:bodyPr/>
          <a:lstStyle/>
          <a:p>
            <a:r>
              <a:rPr lang="en-US" dirty="0">
                <a:latin typeface="Brush Script MT" panose="03060802040406070304" pitchFamily="66" charset="0"/>
              </a:rPr>
              <a:t>SSE</a:t>
            </a:r>
            <a:endParaRPr lang="en-US" dirty="0"/>
          </a:p>
        </p:txBody>
      </p:sp>
      <p:sp>
        <p:nvSpPr>
          <p:cNvPr id="3" name="Content Placeholder 2"/>
          <p:cNvSpPr>
            <a:spLocks noGrp="1"/>
          </p:cNvSpPr>
          <p:nvPr>
            <p:ph idx="1"/>
          </p:nvPr>
        </p:nvSpPr>
        <p:spPr>
          <a:xfrm>
            <a:off x="756139" y="1012405"/>
            <a:ext cx="10515600" cy="4860227"/>
          </a:xfrm>
        </p:spPr>
        <p:txBody>
          <a:bodyPr/>
          <a:lstStyle/>
          <a:p>
            <a:pPr marL="0" indent="0">
              <a:buNone/>
            </a:pPr>
            <a:r>
              <a:rPr lang="en-US" dirty="0" smtClean="0"/>
              <a:t>Sunday 9</a:t>
            </a:r>
            <a:r>
              <a:rPr lang="en-US" baseline="30000" dirty="0" smtClean="0"/>
              <a:t>th</a:t>
            </a:r>
            <a:r>
              <a:rPr lang="en-US" dirty="0" smtClean="0"/>
              <a:t> 2014</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19815501"/>
              </p:ext>
            </p:extLst>
          </p:nvPr>
        </p:nvGraphicFramePr>
        <p:xfrm>
          <a:off x="773721" y="1844883"/>
          <a:ext cx="10241284" cy="4105506"/>
        </p:xfrm>
        <a:graphic>
          <a:graphicData uri="http://schemas.openxmlformats.org/drawingml/2006/table">
            <a:tbl>
              <a:tblPr/>
              <a:tblGrid>
                <a:gridCol w="2560321"/>
                <a:gridCol w="2560321"/>
                <a:gridCol w="2560321"/>
                <a:gridCol w="2560321"/>
              </a:tblGrid>
              <a:tr h="1080232">
                <a:tc>
                  <a:txBody>
                    <a:bodyPr/>
                    <a:lstStyle/>
                    <a:p>
                      <a:pPr algn="ctr" fontAlgn="ctr"/>
                      <a:r>
                        <a:rPr lang="en-US" sz="2400" dirty="0">
                          <a:effectLst/>
                        </a:rPr>
                        <a:t>12:45pm</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a:effectLst/>
                        </a:rPr>
                        <a:t>All</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a:effectLst/>
                        </a:rPr>
                        <a:t>Room No. 218</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a:effectLst/>
                        </a:rPr>
                        <a:t>Registration for the children not </a:t>
                      </a:r>
                      <a:r>
                        <a:rPr lang="en-US" sz="2400" dirty="0" smtClean="0">
                          <a:effectLst/>
                        </a:rPr>
                        <a:t>yet registered</a:t>
                      </a:r>
                      <a:endParaRPr lang="en-US" sz="2400" dirty="0">
                        <a:effectLst/>
                      </a:endParaRP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9369">
                <a:tc>
                  <a:txBody>
                    <a:bodyPr/>
                    <a:lstStyle/>
                    <a:p>
                      <a:pPr algn="ctr" fontAlgn="ctr"/>
                      <a:r>
                        <a:rPr lang="en-US" sz="2400" dirty="0">
                          <a:effectLst/>
                        </a:rPr>
                        <a:t>1:00pm - 2:30pm</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a:effectLst/>
                        </a:rPr>
                        <a:t>All</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a:effectLst/>
                        </a:rPr>
                        <a:t>Bridal Room 222</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a:effectLst/>
                        </a:rPr>
                        <a:t>Talk by guest speaker</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9369">
                <a:tc>
                  <a:txBody>
                    <a:bodyPr/>
                    <a:lstStyle/>
                    <a:p>
                      <a:pPr algn="ctr" fontAlgn="ctr"/>
                      <a:r>
                        <a:rPr lang="en-US" sz="2400" dirty="0">
                          <a:effectLst/>
                        </a:rPr>
                        <a:t>2:30pm - 3:00pm</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a:effectLst/>
                        </a:rPr>
                        <a:t>All</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smtClean="0">
                          <a:effectLst/>
                        </a:rPr>
                        <a:t>Dining </a:t>
                      </a:r>
                      <a:r>
                        <a:rPr lang="en-US" sz="2400" dirty="0">
                          <a:effectLst/>
                        </a:rPr>
                        <a:t>Hall</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smtClean="0">
                          <a:effectLst/>
                        </a:rPr>
                        <a:t>Snacks</a:t>
                      </a:r>
                      <a:endParaRPr lang="en-US" sz="2400" dirty="0">
                        <a:effectLst/>
                      </a:endParaRP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9369">
                <a:tc rowSpan="2">
                  <a:txBody>
                    <a:bodyPr/>
                    <a:lstStyle/>
                    <a:p>
                      <a:pPr algn="ctr" fontAlgn="ctr"/>
                      <a:r>
                        <a:rPr lang="en-US" sz="2400" dirty="0">
                          <a:effectLst/>
                        </a:rPr>
                        <a:t>3:00pm - 4:00pm</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a:effectLst/>
                        </a:rPr>
                        <a:t>Group 2,3,4</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a:effectLst/>
                        </a:rPr>
                        <a:t>Bridal Room 222</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kern="1200" dirty="0" smtClean="0">
                          <a:solidFill>
                            <a:schemeClr val="tx1"/>
                          </a:solidFill>
                          <a:effectLst/>
                          <a:latin typeface="+mn-lt"/>
                          <a:ea typeface="+mn-ea"/>
                          <a:cs typeface="+mn-cs"/>
                        </a:rPr>
                        <a:t>Empowering Meditation</a:t>
                      </a:r>
                      <a:endParaRPr lang="en-US" sz="2400" kern="1200" dirty="0">
                        <a:solidFill>
                          <a:schemeClr val="tx1"/>
                        </a:solidFill>
                        <a:effectLst/>
                        <a:latin typeface="+mn-lt"/>
                        <a:ea typeface="+mn-ea"/>
                        <a:cs typeface="+mn-cs"/>
                      </a:endParaRP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9369">
                <a:tc vMerge="1">
                  <a:txBody>
                    <a:bodyPr/>
                    <a:lstStyle/>
                    <a:p>
                      <a:endParaRPr lang="en-US"/>
                    </a:p>
                  </a:txBody>
                  <a:tcPr/>
                </a:tc>
                <a:tc>
                  <a:txBody>
                    <a:bodyPr/>
                    <a:lstStyle/>
                    <a:p>
                      <a:pPr algn="ctr" fontAlgn="ctr"/>
                      <a:r>
                        <a:rPr lang="en-US" sz="2400" dirty="0">
                          <a:effectLst/>
                        </a:rPr>
                        <a:t>Sai Nursery, Group 1</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a:effectLst/>
                        </a:rPr>
                        <a:t>Lunch room</a:t>
                      </a: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smtClean="0">
                          <a:effectLst/>
                        </a:rPr>
                        <a:t>Art Project</a:t>
                      </a:r>
                      <a:endParaRPr lang="en-US" sz="2400" dirty="0">
                        <a:effectLst/>
                      </a:endParaRPr>
                    </a:p>
                  </a:txBody>
                  <a:tcPr marL="14408" marR="14408" marT="14408" marB="14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6551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6747"/>
          </a:xfrm>
        </p:spPr>
        <p:txBody>
          <a:bodyPr/>
          <a:lstStyle/>
          <a:p>
            <a:r>
              <a:rPr lang="en-US" dirty="0">
                <a:latin typeface="Brush Script MT" panose="03060802040406070304" pitchFamily="66" charset="0"/>
              </a:rPr>
              <a:t>SSE</a:t>
            </a:r>
            <a:endParaRPr lang="en-US" dirty="0"/>
          </a:p>
        </p:txBody>
      </p:sp>
      <p:sp>
        <p:nvSpPr>
          <p:cNvPr id="3" name="Content Placeholder 2"/>
          <p:cNvSpPr>
            <a:spLocks noGrp="1"/>
          </p:cNvSpPr>
          <p:nvPr>
            <p:ph idx="1"/>
          </p:nvPr>
        </p:nvSpPr>
        <p:spPr>
          <a:xfrm>
            <a:off x="814754" y="1379103"/>
            <a:ext cx="10515600" cy="4915091"/>
          </a:xfrm>
        </p:spPr>
        <p:txBody>
          <a:bodyPr/>
          <a:lstStyle/>
          <a:p>
            <a:pPr marL="0" indent="0">
              <a:buNone/>
            </a:pPr>
            <a:r>
              <a:rPr lang="en-US" dirty="0" smtClean="0"/>
              <a:t>Sunday, Nov 9</a:t>
            </a:r>
            <a:r>
              <a:rPr lang="en-US" baseline="30000" dirty="0" smtClean="0"/>
              <a:t>th</a:t>
            </a:r>
            <a:r>
              <a:rPr lang="en-US" dirty="0" smtClean="0"/>
              <a:t> 2014</a:t>
            </a:r>
          </a:p>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5949127"/>
              </p:ext>
            </p:extLst>
          </p:nvPr>
        </p:nvGraphicFramePr>
        <p:xfrm>
          <a:off x="873369" y="2153294"/>
          <a:ext cx="10515600" cy="3695510"/>
        </p:xfrm>
        <a:graphic>
          <a:graphicData uri="http://schemas.openxmlformats.org/drawingml/2006/table">
            <a:tbl>
              <a:tblPr/>
              <a:tblGrid>
                <a:gridCol w="2628900"/>
                <a:gridCol w="2628900"/>
                <a:gridCol w="2628900"/>
                <a:gridCol w="2628900"/>
              </a:tblGrid>
              <a:tr h="1416940">
                <a:tc rowSpan="2">
                  <a:txBody>
                    <a:bodyPr/>
                    <a:lstStyle/>
                    <a:p>
                      <a:pPr algn="ctr" fontAlgn="ctr"/>
                      <a:r>
                        <a:rPr lang="en-US" sz="2400" dirty="0">
                          <a:effectLst/>
                        </a:rPr>
                        <a:t>4:00pm to 5:00pm</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a:effectLst/>
                        </a:rPr>
                        <a:t>Group 2,3,4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a:effectLst/>
                        </a:rPr>
                        <a:t>Conference</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a:effectLst/>
                        </a:rPr>
                        <a:t>Jewelry making (Service project)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4475">
                <a:tc vMerge="1">
                  <a:txBody>
                    <a:bodyPr/>
                    <a:lstStyle/>
                    <a:p>
                      <a:endParaRPr lang="en-US"/>
                    </a:p>
                  </a:txBody>
                  <a:tcPr/>
                </a:tc>
                <a:tc>
                  <a:txBody>
                    <a:bodyPr/>
                    <a:lstStyle/>
                    <a:p>
                      <a:pPr algn="ctr" fontAlgn="ctr"/>
                      <a:r>
                        <a:rPr lang="en-US" sz="2400" dirty="0" err="1">
                          <a:effectLst/>
                        </a:rPr>
                        <a:t>Sai</a:t>
                      </a:r>
                      <a:r>
                        <a:rPr lang="en-US" sz="2400" dirty="0">
                          <a:effectLst/>
                        </a:rPr>
                        <a:t> Nursery, Group 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a:effectLst/>
                        </a:rPr>
                        <a:t>Bridal Room 222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a:effectLst/>
                        </a:rPr>
                        <a:t>Puppet Show</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4475">
                <a:tc>
                  <a:txBody>
                    <a:bodyPr/>
                    <a:lstStyle/>
                    <a:p>
                      <a:pPr algn="ctr" fontAlgn="ctr"/>
                      <a:r>
                        <a:rPr lang="en-US" sz="2400" dirty="0">
                          <a:effectLst/>
                        </a:rPr>
                        <a:t>5:00pm - 6:00pm</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a:effectLst/>
                        </a:rPr>
                        <a:t>All</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a:effectLst/>
                        </a:rPr>
                        <a:t>Overflow room</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a:effectLst/>
                        </a:rPr>
                        <a:t>Closing </a:t>
                      </a:r>
                      <a:r>
                        <a:rPr lang="en-US" sz="2400" dirty="0" err="1">
                          <a:effectLst/>
                        </a:rPr>
                        <a:t>Bhajans</a:t>
                      </a:r>
                      <a:endParaRPr lang="en-US" sz="2400" dirty="0">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4475">
                <a:tc>
                  <a:txBody>
                    <a:bodyPr/>
                    <a:lstStyle/>
                    <a:p>
                      <a:pPr algn="ctr" fontAlgn="ctr"/>
                      <a:r>
                        <a:rPr lang="en-US" sz="2400" dirty="0" smtClean="0">
                          <a:effectLst/>
                        </a:rPr>
                        <a:t>6:00 PM</a:t>
                      </a:r>
                      <a:endParaRPr lang="en-US" sz="2400" dirty="0">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smtClean="0">
                          <a:effectLst/>
                        </a:rPr>
                        <a:t>All</a:t>
                      </a:r>
                      <a:endParaRPr lang="en-US" sz="2400" dirty="0">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smtClean="0">
                          <a:effectLst/>
                        </a:rPr>
                        <a:t>Dining Hall</a:t>
                      </a:r>
                      <a:endParaRPr lang="en-US" sz="2400" dirty="0">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dirty="0" smtClean="0">
                          <a:effectLst/>
                        </a:rPr>
                        <a:t>Parents pick up children</a:t>
                      </a:r>
                      <a:endParaRPr lang="en-US" sz="2400" dirty="0">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61823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ush Script MT" panose="03060802040406070304" pitchFamily="66" charset="0"/>
              </a:rPr>
              <a:t>SSE Team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7535585"/>
              </p:ext>
            </p:extLst>
          </p:nvPr>
        </p:nvGraphicFramePr>
        <p:xfrm>
          <a:off x="978408" y="1690688"/>
          <a:ext cx="9537192" cy="2634106"/>
        </p:xfrm>
        <a:graphic>
          <a:graphicData uri="http://schemas.openxmlformats.org/drawingml/2006/table">
            <a:tbl>
              <a:tblPr/>
              <a:tblGrid>
                <a:gridCol w="3270698"/>
                <a:gridCol w="3807678"/>
                <a:gridCol w="2458816"/>
              </a:tblGrid>
              <a:tr h="1317053">
                <a:tc>
                  <a:txBody>
                    <a:bodyPr/>
                    <a:lstStyle/>
                    <a:p>
                      <a:pPr algn="ctr">
                        <a:spcAft>
                          <a:spcPts val="0"/>
                        </a:spcAft>
                      </a:pPr>
                      <a:r>
                        <a:rPr lang="en-US" sz="2800" dirty="0" err="1">
                          <a:effectLst/>
                          <a:latin typeface="+mn-lt"/>
                        </a:rPr>
                        <a:t>Shamala</a:t>
                      </a:r>
                      <a:r>
                        <a:rPr lang="en-US" sz="2800" dirty="0">
                          <a:effectLst/>
                          <a:latin typeface="+mn-lt"/>
                        </a:rPr>
                        <a:t> </a:t>
                      </a:r>
                      <a:r>
                        <a:rPr lang="en-US" sz="2800" dirty="0" err="1">
                          <a:effectLst/>
                          <a:latin typeface="+mn-lt"/>
                        </a:rPr>
                        <a:t>Jayaraman</a:t>
                      </a:r>
                      <a:endParaRPr lang="en-US" sz="2800" dirty="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rgbClr val="1155CC"/>
                          </a:solidFill>
                          <a:effectLst/>
                          <a:latin typeface="+mn-lt"/>
                          <a:hlinkClick r:id="rId2"/>
                        </a:rPr>
                        <a:t>shamalajay@gmail.com</a:t>
                      </a:r>
                      <a:endParaRPr lang="en-US" sz="280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effectLst/>
                          <a:latin typeface="+mn-lt"/>
                        </a:rPr>
                        <a:t>CSJ</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17053">
                <a:tc>
                  <a:txBody>
                    <a:bodyPr/>
                    <a:lstStyle/>
                    <a:p>
                      <a:pPr algn="ctr">
                        <a:spcAft>
                          <a:spcPts val="0"/>
                        </a:spcAft>
                      </a:pPr>
                      <a:r>
                        <a:rPr lang="en-US" sz="2800" dirty="0" err="1">
                          <a:effectLst/>
                          <a:latin typeface="+mn-lt"/>
                        </a:rPr>
                        <a:t>Aruna</a:t>
                      </a:r>
                      <a:r>
                        <a:rPr lang="en-US" sz="2800" dirty="0">
                          <a:effectLst/>
                          <a:latin typeface="+mn-lt"/>
                        </a:rPr>
                        <a:t> Narayanan</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solidFill>
                            <a:srgbClr val="1155CC"/>
                          </a:solidFill>
                          <a:effectLst/>
                          <a:latin typeface="+mn-lt"/>
                          <a:hlinkClick r:id="rId3"/>
                        </a:rPr>
                        <a:t>narunaa@yahoo.com</a:t>
                      </a:r>
                      <a:endParaRPr lang="en-US" sz="2800" dirty="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effectLst/>
                          <a:latin typeface="+mn-lt"/>
                        </a:rPr>
                        <a:t>Pleasanton</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65035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57"/>
            <a:ext cx="10515600" cy="796163"/>
          </a:xfrm>
        </p:spPr>
        <p:txBody>
          <a:bodyPr/>
          <a:lstStyle/>
          <a:p>
            <a:r>
              <a:rPr lang="en-US" dirty="0" smtClean="0">
                <a:latin typeface="Brush Script MT" panose="03060802040406070304" pitchFamily="66" charset="0"/>
              </a:rPr>
              <a:t>Service</a:t>
            </a:r>
            <a:endParaRPr lang="en-US" dirty="0"/>
          </a:p>
        </p:txBody>
      </p:sp>
      <p:sp>
        <p:nvSpPr>
          <p:cNvPr id="3" name="Content Placeholder 2"/>
          <p:cNvSpPr>
            <a:spLocks noGrp="1"/>
          </p:cNvSpPr>
          <p:nvPr>
            <p:ph idx="1"/>
          </p:nvPr>
        </p:nvSpPr>
        <p:spPr>
          <a:xfrm>
            <a:off x="740664" y="1069848"/>
            <a:ext cx="10613136" cy="5458968"/>
          </a:xfrm>
        </p:spPr>
        <p:txBody>
          <a:bodyPr>
            <a:normAutofit fontScale="55000" lnSpcReduction="20000"/>
          </a:bodyPr>
          <a:lstStyle/>
          <a:p>
            <a:pPr marL="0" indent="0">
              <a:buNone/>
            </a:pPr>
            <a:r>
              <a:rPr lang="en-US" sz="5100" i="1" dirty="0" smtClean="0"/>
              <a:t>“NEW” </a:t>
            </a:r>
            <a:r>
              <a:rPr lang="en-US" sz="5100" i="1" dirty="0"/>
              <a:t>- Blanket, Towel and Toys Drive for Tri-City Animal </a:t>
            </a:r>
            <a:r>
              <a:rPr lang="en-US" sz="5100" i="1" dirty="0" smtClean="0"/>
              <a:t>Shelter</a:t>
            </a:r>
          </a:p>
          <a:p>
            <a:pPr marL="0" indent="0">
              <a:buNone/>
            </a:pPr>
            <a:endParaRPr lang="en-US" sz="4400" dirty="0"/>
          </a:p>
          <a:p>
            <a:pPr marL="0" indent="0" algn="just">
              <a:buNone/>
            </a:pPr>
            <a:r>
              <a:rPr lang="en-US" sz="3600" dirty="0"/>
              <a:t>The Tri-City Animal Shelter is </a:t>
            </a:r>
            <a:r>
              <a:rPr lang="en-US" sz="3600" dirty="0" smtClean="0"/>
              <a:t>responsible </a:t>
            </a:r>
            <a:r>
              <a:rPr lang="en-US" sz="3600" dirty="0"/>
              <a:t>for protecting lost and injured animals in our communities as well as providing a safe haven for adoptable pets. </a:t>
            </a:r>
            <a:endParaRPr lang="en-US" sz="3600" dirty="0" smtClean="0"/>
          </a:p>
          <a:p>
            <a:pPr marL="0" indent="0" algn="just">
              <a:buNone/>
            </a:pPr>
            <a:r>
              <a:rPr lang="en-US" sz="3600" dirty="0" smtClean="0"/>
              <a:t>Items In Need :</a:t>
            </a:r>
            <a:endParaRPr lang="en-US" sz="3600" dirty="0"/>
          </a:p>
          <a:p>
            <a:pPr algn="just"/>
            <a:r>
              <a:rPr lang="en-US" sz="3600" dirty="0"/>
              <a:t>New Blankets and Sheets - Any Size</a:t>
            </a:r>
          </a:p>
          <a:p>
            <a:pPr algn="just"/>
            <a:r>
              <a:rPr lang="en-US" sz="3600" dirty="0"/>
              <a:t>New Towels - Any Size</a:t>
            </a:r>
          </a:p>
          <a:p>
            <a:pPr algn="just"/>
            <a:r>
              <a:rPr lang="en-US" sz="3600" dirty="0"/>
              <a:t>New Durable Cat Toys</a:t>
            </a:r>
          </a:p>
          <a:p>
            <a:pPr algn="just"/>
            <a:r>
              <a:rPr lang="en-US" sz="3600" dirty="0"/>
              <a:t>New Durable Dog Toys</a:t>
            </a:r>
          </a:p>
          <a:p>
            <a:pPr algn="just"/>
            <a:r>
              <a:rPr lang="en-US" sz="3600" dirty="0"/>
              <a:t>Cat Litter</a:t>
            </a:r>
          </a:p>
          <a:p>
            <a:pPr algn="just"/>
            <a:r>
              <a:rPr lang="en-US" sz="3600" dirty="0"/>
              <a:t>Gift Cards from pet store (Pet Food Express or </a:t>
            </a:r>
            <a:r>
              <a:rPr lang="en-US" sz="3600" dirty="0" err="1"/>
              <a:t>PetSmart</a:t>
            </a:r>
            <a:r>
              <a:rPr lang="en-US" sz="3600" dirty="0"/>
              <a:t> or Petco) so they can be able to buy it </a:t>
            </a:r>
            <a:r>
              <a:rPr lang="en-US" sz="3600" dirty="0" smtClean="0"/>
              <a:t>themselves</a:t>
            </a:r>
          </a:p>
          <a:p>
            <a:pPr algn="just"/>
            <a:endParaRPr lang="en-US" sz="3600" dirty="0"/>
          </a:p>
          <a:p>
            <a:pPr marL="0" indent="0" algn="just">
              <a:buNone/>
            </a:pPr>
            <a:r>
              <a:rPr lang="en-US" sz="3600" dirty="0"/>
              <a:t>We plan to collect and donate these </a:t>
            </a:r>
            <a:r>
              <a:rPr lang="en-US" sz="3600" dirty="0" smtClean="0"/>
              <a:t>items.</a:t>
            </a:r>
          </a:p>
          <a:p>
            <a:pPr marL="0" indent="0" algn="just">
              <a:buNone/>
            </a:pPr>
            <a:r>
              <a:rPr lang="en-US" sz="3600" dirty="0" smtClean="0"/>
              <a:t>We </a:t>
            </a:r>
            <a:r>
              <a:rPr lang="en-US" sz="3600" dirty="0"/>
              <a:t>request the center service coordinator or a center representative to collect all contributions at the center-level and bring it to GAB venue. We will have a collection place (Vans) and specific time to drop off the material.</a:t>
            </a:r>
          </a:p>
          <a:p>
            <a:pPr marL="0" indent="0">
              <a:buNone/>
            </a:pPr>
            <a:endParaRPr lang="en-US" sz="3100" dirty="0"/>
          </a:p>
        </p:txBody>
      </p:sp>
    </p:spTree>
    <p:extLst>
      <p:ext uri="{BB962C8B-B14F-4D97-AF65-F5344CB8AC3E}">
        <p14:creationId xmlns:p14="http://schemas.microsoft.com/office/powerpoint/2010/main" val="1862262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ush Script MT" panose="03060802040406070304" pitchFamily="66" charset="0"/>
              </a:rPr>
              <a:t>Service</a:t>
            </a:r>
            <a:endParaRPr lang="en-US" dirty="0"/>
          </a:p>
        </p:txBody>
      </p:sp>
      <p:sp>
        <p:nvSpPr>
          <p:cNvPr id="3" name="Content Placeholder 2"/>
          <p:cNvSpPr>
            <a:spLocks noGrp="1"/>
          </p:cNvSpPr>
          <p:nvPr>
            <p:ph idx="1"/>
          </p:nvPr>
        </p:nvSpPr>
        <p:spPr>
          <a:xfrm>
            <a:off x="838200" y="1362456"/>
            <a:ext cx="10515600" cy="5212080"/>
          </a:xfrm>
        </p:spPr>
        <p:txBody>
          <a:bodyPr>
            <a:normAutofit/>
          </a:bodyPr>
          <a:lstStyle/>
          <a:p>
            <a:pPr marL="0" indent="0">
              <a:buNone/>
            </a:pPr>
            <a:r>
              <a:rPr lang="en-US" i="1" dirty="0"/>
              <a:t>Donate SAI Books to share with public libraries and Sai center libraries</a:t>
            </a:r>
          </a:p>
          <a:p>
            <a:r>
              <a:rPr lang="en-US" dirty="0" smtClean="0"/>
              <a:t>Collect </a:t>
            </a:r>
            <a:r>
              <a:rPr lang="en-US" dirty="0"/>
              <a:t>and donate SAI books to public libraries, where welcomed. The books collected will also serve our devotees through center libraries.</a:t>
            </a:r>
          </a:p>
          <a:p>
            <a:r>
              <a:rPr lang="en-US" dirty="0"/>
              <a:t>We request devotees to donate books about </a:t>
            </a:r>
            <a:r>
              <a:rPr lang="en-US" dirty="0" err="1"/>
              <a:t>Sathya</a:t>
            </a:r>
            <a:r>
              <a:rPr lang="en-US" dirty="0"/>
              <a:t> Sai Baba, related to </a:t>
            </a:r>
            <a:r>
              <a:rPr lang="en-US" dirty="0" err="1"/>
              <a:t>Sathya</a:t>
            </a:r>
            <a:r>
              <a:rPr lang="en-US" dirty="0"/>
              <a:t> Sai Baba and/or written by </a:t>
            </a:r>
            <a:r>
              <a:rPr lang="en-US" dirty="0" err="1"/>
              <a:t>Sathya</a:t>
            </a:r>
            <a:r>
              <a:rPr lang="en-US" dirty="0"/>
              <a:t> Sai Baba. Please make special note to donate books that are in good condition and for the public libraries, books that will appeal to a western audience.</a:t>
            </a:r>
          </a:p>
          <a:p>
            <a:r>
              <a:rPr lang="en-US" dirty="0"/>
              <a:t>We request the center service coordinator or a center representative to collect all contributions at the center-level and bring it to GAB venue.</a:t>
            </a:r>
          </a:p>
          <a:p>
            <a:endParaRPr lang="en-US" dirty="0"/>
          </a:p>
        </p:txBody>
      </p:sp>
    </p:spTree>
    <p:extLst>
      <p:ext uri="{BB962C8B-B14F-4D97-AF65-F5344CB8AC3E}">
        <p14:creationId xmlns:p14="http://schemas.microsoft.com/office/powerpoint/2010/main" val="1810113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25276"/>
            <a:ext cx="11381591" cy="1325563"/>
          </a:xfrm>
        </p:spPr>
        <p:txBody>
          <a:bodyPr/>
          <a:lstStyle/>
          <a:p>
            <a:r>
              <a:rPr lang="en-US" dirty="0" smtClean="0">
                <a:latin typeface="Brush Script MT" panose="03060802040406070304" pitchFamily="66" charset="0"/>
              </a:rPr>
              <a:t>Expansion is My Life – Love is the Path. Love is life.</a:t>
            </a:r>
            <a:endParaRPr lang="en-US" dirty="0"/>
          </a:p>
        </p:txBody>
      </p:sp>
      <p:sp>
        <p:nvSpPr>
          <p:cNvPr id="3" name="Content Placeholder 2"/>
          <p:cNvSpPr>
            <a:spLocks noGrp="1"/>
          </p:cNvSpPr>
          <p:nvPr>
            <p:ph sz="half" idx="1"/>
          </p:nvPr>
        </p:nvSpPr>
        <p:spPr>
          <a:xfrm>
            <a:off x="3361944" y="1624457"/>
            <a:ext cx="5181600" cy="4351338"/>
          </a:xfrm>
        </p:spPr>
        <p:txBody>
          <a:bodyPr>
            <a:normAutofit lnSpcReduction="10000"/>
          </a:bodyPr>
          <a:lstStyle/>
          <a:p>
            <a:pPr marL="0" indent="0" algn="ctr">
              <a:buNone/>
            </a:pPr>
            <a:r>
              <a:rPr lang="en-US" b="1" dirty="0" smtClean="0"/>
              <a:t>When :</a:t>
            </a:r>
          </a:p>
          <a:p>
            <a:pPr marL="0" indent="0" algn="ctr">
              <a:buNone/>
            </a:pPr>
            <a:r>
              <a:rPr lang="en-US" b="1" dirty="0">
                <a:solidFill>
                  <a:srgbClr val="BC8F00"/>
                </a:solidFill>
              </a:rPr>
              <a:t>Nov </a:t>
            </a:r>
            <a:r>
              <a:rPr lang="en-US" b="1" dirty="0" smtClean="0">
                <a:solidFill>
                  <a:srgbClr val="BC8F00"/>
                </a:solidFill>
              </a:rPr>
              <a:t>8th 5:15PM</a:t>
            </a:r>
            <a:r>
              <a:rPr lang="en-US" b="1" dirty="0" smtClean="0"/>
              <a:t> </a:t>
            </a:r>
            <a:r>
              <a:rPr lang="en-US" dirty="0" smtClean="0"/>
              <a:t>to</a:t>
            </a:r>
            <a:endParaRPr lang="en-US" dirty="0"/>
          </a:p>
          <a:p>
            <a:pPr marL="0" indent="0" algn="ctr">
              <a:buNone/>
            </a:pPr>
            <a:r>
              <a:rPr lang="en-US" b="1" dirty="0">
                <a:solidFill>
                  <a:srgbClr val="BC8F00"/>
                </a:solidFill>
              </a:rPr>
              <a:t>Nov </a:t>
            </a:r>
            <a:r>
              <a:rPr lang="en-US" b="1" dirty="0" smtClean="0">
                <a:solidFill>
                  <a:srgbClr val="BC8F00"/>
                </a:solidFill>
              </a:rPr>
              <a:t>9th 6:00PM</a:t>
            </a:r>
            <a:endParaRPr lang="en-US" b="1" dirty="0">
              <a:solidFill>
                <a:srgbClr val="BC8F00"/>
              </a:solidFill>
            </a:endParaRPr>
          </a:p>
          <a:p>
            <a:pPr marL="0" indent="0" algn="ctr">
              <a:buNone/>
            </a:pPr>
            <a:endParaRPr lang="en-US" dirty="0" smtClean="0"/>
          </a:p>
          <a:p>
            <a:pPr marL="0" indent="0" algn="ctr">
              <a:buNone/>
            </a:pPr>
            <a:r>
              <a:rPr lang="en-US" b="1" dirty="0" smtClean="0"/>
              <a:t>Chanting and Meditation before </a:t>
            </a:r>
            <a:r>
              <a:rPr lang="en-US" b="1" dirty="0" err="1" smtClean="0"/>
              <a:t>Bhajans</a:t>
            </a:r>
            <a:r>
              <a:rPr lang="en-US" b="1" dirty="0" smtClean="0"/>
              <a:t> </a:t>
            </a:r>
            <a:r>
              <a:rPr lang="en-US" dirty="0" smtClean="0"/>
              <a:t>:</a:t>
            </a:r>
          </a:p>
          <a:p>
            <a:pPr marL="0" indent="0" algn="ctr">
              <a:buNone/>
            </a:pPr>
            <a:r>
              <a:rPr lang="en-US" b="1" dirty="0">
                <a:solidFill>
                  <a:srgbClr val="BC8F00"/>
                </a:solidFill>
              </a:rPr>
              <a:t>5:15PM to 6PM</a:t>
            </a:r>
          </a:p>
          <a:p>
            <a:pPr marL="0" indent="0" algn="ctr">
              <a:buNone/>
            </a:pPr>
            <a:endParaRPr lang="en-US" dirty="0" smtClean="0"/>
          </a:p>
          <a:p>
            <a:pPr marL="0" indent="0" algn="ctr">
              <a:lnSpc>
                <a:spcPct val="100000"/>
              </a:lnSpc>
              <a:buNone/>
            </a:pPr>
            <a:r>
              <a:rPr lang="en-US" b="1" dirty="0"/>
              <a:t>Seating Starts</a:t>
            </a:r>
            <a:r>
              <a:rPr lang="en-US" dirty="0" smtClean="0"/>
              <a:t> at </a:t>
            </a:r>
            <a:r>
              <a:rPr lang="en-US" b="1" dirty="0">
                <a:solidFill>
                  <a:srgbClr val="BC8F00"/>
                </a:solidFill>
              </a:rPr>
              <a:t>5:00PM</a:t>
            </a:r>
          </a:p>
          <a:p>
            <a:pPr marL="0" indent="0">
              <a:buNone/>
            </a:pPr>
            <a:endParaRPr lang="en-US" b="1" dirty="0"/>
          </a:p>
        </p:txBody>
      </p:sp>
    </p:spTree>
    <p:extLst>
      <p:ext uri="{BB962C8B-B14F-4D97-AF65-F5344CB8AC3E}">
        <p14:creationId xmlns:p14="http://schemas.microsoft.com/office/powerpoint/2010/main" val="2614201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533"/>
            <a:ext cx="10515600" cy="704723"/>
          </a:xfrm>
        </p:spPr>
        <p:txBody>
          <a:bodyPr/>
          <a:lstStyle/>
          <a:p>
            <a:r>
              <a:rPr lang="en-US" dirty="0">
                <a:latin typeface="Brush Script MT" panose="03060802040406070304" pitchFamily="66" charset="0"/>
              </a:rPr>
              <a:t>Service</a:t>
            </a:r>
            <a:endParaRPr lang="en-US" dirty="0"/>
          </a:p>
        </p:txBody>
      </p:sp>
      <p:sp>
        <p:nvSpPr>
          <p:cNvPr id="3" name="Content Placeholder 2"/>
          <p:cNvSpPr>
            <a:spLocks noGrp="1"/>
          </p:cNvSpPr>
          <p:nvPr>
            <p:ph idx="1"/>
          </p:nvPr>
        </p:nvSpPr>
        <p:spPr>
          <a:xfrm>
            <a:off x="838200" y="905256"/>
            <a:ext cx="10515600" cy="5779007"/>
          </a:xfrm>
        </p:spPr>
        <p:txBody>
          <a:bodyPr>
            <a:normAutofit/>
          </a:bodyPr>
          <a:lstStyle/>
          <a:p>
            <a:pPr marL="0" indent="0">
              <a:buNone/>
            </a:pPr>
            <a:r>
              <a:rPr lang="en-US" sz="3300" i="1" dirty="0"/>
              <a:t>Medical Supplies Drive for Ashland Free Medical Clinic</a:t>
            </a:r>
          </a:p>
          <a:p>
            <a:r>
              <a:rPr lang="en-US" dirty="0"/>
              <a:t>The Ashland Free Medical Clinic (AFMC) provides free medical care for low income people who do not have health insurance. They provide non-emergency care for both acute and chronic conditions. The clinic is staffed by volunteer physicians, nurse practitioners and other support staff. The clinic (</a:t>
            </a:r>
            <a:r>
              <a:rPr lang="en-US" dirty="0">
                <a:hlinkClick r:id="rId2"/>
              </a:rPr>
              <a:t> http://www.afmconline.org/ </a:t>
            </a:r>
            <a:r>
              <a:rPr lang="en-US" dirty="0"/>
              <a:t>)operates on Saturday mornings from 8:00am - 12 noon for adults and Wednesday evenings 6:00pm - 8:00pm for Pediatric patients. AFMC provides medications and supplies to patients, free of charge.</a:t>
            </a:r>
          </a:p>
          <a:p>
            <a:r>
              <a:rPr lang="en-US" dirty="0"/>
              <a:t>In preparation for Global </a:t>
            </a:r>
            <a:r>
              <a:rPr lang="en-US" dirty="0" err="1"/>
              <a:t>Akhanda</a:t>
            </a:r>
            <a:r>
              <a:rPr lang="en-US" dirty="0"/>
              <a:t> </a:t>
            </a:r>
            <a:r>
              <a:rPr lang="en-US" dirty="0" err="1"/>
              <a:t>Bhajans</a:t>
            </a:r>
            <a:r>
              <a:rPr lang="en-US" dirty="0"/>
              <a:t> (GAB), we are hosting a medical supplies drive to support AFMC.</a:t>
            </a:r>
          </a:p>
          <a:p>
            <a:r>
              <a:rPr lang="en-US" dirty="0" smtClean="0"/>
              <a:t>Please check </a:t>
            </a:r>
            <a:r>
              <a:rPr lang="en-US" dirty="0" smtClean="0">
                <a:hlinkClick r:id="rId3"/>
              </a:rPr>
              <a:t>www.region7saicenters.org/gab/service.html </a:t>
            </a:r>
            <a:r>
              <a:rPr lang="en-US" dirty="0" smtClean="0"/>
              <a:t>for more details</a:t>
            </a:r>
            <a:endParaRPr lang="en-US" dirty="0"/>
          </a:p>
        </p:txBody>
      </p:sp>
    </p:spTree>
    <p:extLst>
      <p:ext uri="{BB962C8B-B14F-4D97-AF65-F5344CB8AC3E}">
        <p14:creationId xmlns:p14="http://schemas.microsoft.com/office/powerpoint/2010/main" val="3419854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ush Script MT" panose="03060802040406070304" pitchFamily="66" charset="0"/>
              </a:rPr>
              <a:t>Service Team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23898621"/>
              </p:ext>
            </p:extLst>
          </p:nvPr>
        </p:nvGraphicFramePr>
        <p:xfrm>
          <a:off x="969262" y="1690688"/>
          <a:ext cx="9345169" cy="659320"/>
        </p:xfrm>
        <a:graphic>
          <a:graphicData uri="http://schemas.openxmlformats.org/drawingml/2006/table">
            <a:tbl>
              <a:tblPr/>
              <a:tblGrid>
                <a:gridCol w="3312838"/>
                <a:gridCol w="3856736"/>
                <a:gridCol w="2175595"/>
              </a:tblGrid>
              <a:tr h="659320">
                <a:tc>
                  <a:txBody>
                    <a:bodyPr/>
                    <a:lstStyle/>
                    <a:p>
                      <a:pPr algn="ctr">
                        <a:spcAft>
                          <a:spcPts val="0"/>
                        </a:spcAft>
                      </a:pPr>
                      <a:r>
                        <a:rPr lang="en-US" dirty="0" err="1">
                          <a:effectLst/>
                          <a:latin typeface="arial, helvetica, sans-serif"/>
                        </a:rPr>
                        <a:t>Senthil</a:t>
                      </a:r>
                      <a:r>
                        <a:rPr lang="en-US" dirty="0">
                          <a:effectLst/>
                          <a:latin typeface="arial, helvetica, sans-serif"/>
                        </a:rPr>
                        <a:t> Kumar</a:t>
                      </a:r>
                      <a:endParaRPr lang="en-US" dirty="0">
                        <a:effectLst/>
                        <a:latin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dirty="0">
                          <a:solidFill>
                            <a:srgbClr val="1155CC"/>
                          </a:solidFill>
                          <a:effectLst/>
                          <a:latin typeface="arial, helvetica, sans-serif"/>
                          <a:hlinkClick r:id="rId2"/>
                        </a:rPr>
                        <a:t>parjan@yahoo.com</a:t>
                      </a:r>
                      <a:endParaRPr lang="en-US" dirty="0">
                        <a:effectLst/>
                        <a:latin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dirty="0">
                          <a:effectLst/>
                          <a:latin typeface="arial, helvetica, sans-serif"/>
                        </a:rPr>
                        <a:t>Fremont</a:t>
                      </a:r>
                      <a:endParaRPr lang="en-US" dirty="0">
                        <a:effectLst/>
                        <a:latin typeface="arial" panose="020B060402020202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84778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4763"/>
          </a:xfrm>
        </p:spPr>
        <p:txBody>
          <a:bodyPr/>
          <a:lstStyle/>
          <a:p>
            <a:r>
              <a:rPr lang="en-US" dirty="0" smtClean="0">
                <a:latin typeface="Brush Script MT" panose="03060802040406070304" pitchFamily="66" charset="0"/>
              </a:rPr>
              <a:t>Food</a:t>
            </a:r>
            <a:endParaRPr lang="en-US" dirty="0"/>
          </a:p>
        </p:txBody>
      </p:sp>
      <p:sp>
        <p:nvSpPr>
          <p:cNvPr id="3" name="Content Placeholder 2"/>
          <p:cNvSpPr>
            <a:spLocks noGrp="1"/>
          </p:cNvSpPr>
          <p:nvPr>
            <p:ph idx="1"/>
          </p:nvPr>
        </p:nvSpPr>
        <p:spPr>
          <a:xfrm>
            <a:off x="838200" y="1307592"/>
            <a:ext cx="10515600" cy="4869371"/>
          </a:xfrm>
        </p:spPr>
        <p:txBody>
          <a:bodyPr>
            <a:normAutofit/>
          </a:bodyPr>
          <a:lstStyle/>
          <a:p>
            <a:pPr marL="0" indent="0" fontAlgn="auto">
              <a:spcBef>
                <a:spcPts val="800"/>
              </a:spcBef>
              <a:spcAft>
                <a:spcPts val="800"/>
              </a:spcAft>
              <a:buFont typeface="Arial"/>
              <a:buNone/>
              <a:defRPr/>
            </a:pPr>
            <a:r>
              <a:rPr lang="en-US" b="1" dirty="0">
                <a:latin typeface="Calibri" panose="020F0502020204030204" pitchFamily="34" charset="0"/>
                <a:cs typeface="Times New Roman" pitchFamily="18" charset="0"/>
              </a:rPr>
              <a:t>Saturday Dinner </a:t>
            </a:r>
          </a:p>
          <a:p>
            <a:pPr lvl="1"/>
            <a:r>
              <a:rPr lang="en-US" dirty="0">
                <a:latin typeface="Calibri" panose="020F0502020204030204" pitchFamily="34" charset="0"/>
              </a:rPr>
              <a:t>06:30 – 07:00 PM (SSE children &amp; Seniors)</a:t>
            </a:r>
          </a:p>
          <a:p>
            <a:pPr lvl="1"/>
            <a:r>
              <a:rPr lang="en-US" dirty="0">
                <a:latin typeface="Calibri" panose="020F0502020204030204" pitchFamily="34" charset="0"/>
              </a:rPr>
              <a:t>07:00 – 09:30 PM (Everyone</a:t>
            </a:r>
            <a:r>
              <a:rPr lang="en-US" dirty="0" smtClean="0">
                <a:latin typeface="Calibri" panose="020F0502020204030204" pitchFamily="34" charset="0"/>
              </a:rPr>
              <a:t>)</a:t>
            </a:r>
            <a:endParaRPr lang="en-US" dirty="0">
              <a:latin typeface="Calibri" panose="020F0502020204030204" pitchFamily="34" charset="0"/>
            </a:endParaRPr>
          </a:p>
          <a:p>
            <a:pPr lvl="1">
              <a:buNone/>
            </a:pPr>
            <a:endParaRPr lang="en-US" dirty="0">
              <a:latin typeface="Calibri" panose="020F0502020204030204" pitchFamily="34" charset="0"/>
            </a:endParaRPr>
          </a:p>
          <a:p>
            <a:pPr marL="0" indent="0" fontAlgn="auto">
              <a:spcBef>
                <a:spcPts val="800"/>
              </a:spcBef>
              <a:spcAft>
                <a:spcPts val="1200"/>
              </a:spcAft>
              <a:buFont typeface="Arial"/>
              <a:buNone/>
              <a:defRPr/>
            </a:pPr>
            <a:r>
              <a:rPr lang="en-US" b="1" dirty="0">
                <a:latin typeface="Calibri" panose="020F0502020204030204" pitchFamily="34" charset="0"/>
                <a:cs typeface="Times New Roman" pitchFamily="18" charset="0"/>
              </a:rPr>
              <a:t>Sunday Breakfast  </a:t>
            </a:r>
          </a:p>
          <a:p>
            <a:pPr lvl="1">
              <a:spcBef>
                <a:spcPts val="800"/>
              </a:spcBef>
              <a:spcAft>
                <a:spcPts val="1200"/>
              </a:spcAft>
              <a:defRPr/>
            </a:pPr>
            <a:r>
              <a:rPr lang="en-US" dirty="0">
                <a:latin typeface="Calibri" panose="020F0502020204030204" pitchFamily="34" charset="0"/>
              </a:rPr>
              <a:t>06:00 – 08:30 AM (Everyone</a:t>
            </a:r>
            <a:r>
              <a:rPr lang="en-US" dirty="0" smtClean="0">
                <a:latin typeface="Calibri" panose="020F0502020204030204" pitchFamily="34" charset="0"/>
              </a:rPr>
              <a:t>)</a:t>
            </a:r>
            <a:endParaRPr lang="en-US" b="1" dirty="0">
              <a:latin typeface="Calibri" panose="020F0502020204030204" pitchFamily="34" charset="0"/>
              <a:cs typeface="Times New Roman" pitchFamily="18" charset="0"/>
            </a:endParaRPr>
          </a:p>
          <a:p>
            <a:pPr marL="0" indent="0" fontAlgn="auto">
              <a:spcBef>
                <a:spcPts val="800"/>
              </a:spcBef>
              <a:spcAft>
                <a:spcPts val="800"/>
              </a:spcAft>
              <a:buFont typeface="Arial"/>
              <a:buNone/>
              <a:defRPr/>
            </a:pPr>
            <a:r>
              <a:rPr lang="en-US" b="1" dirty="0">
                <a:latin typeface="Calibri" panose="020F0502020204030204" pitchFamily="34" charset="0"/>
                <a:cs typeface="Times New Roman" pitchFamily="18" charset="0"/>
              </a:rPr>
              <a:t>Sunday Lunch </a:t>
            </a:r>
          </a:p>
          <a:p>
            <a:pPr lvl="1">
              <a:spcBef>
                <a:spcPts val="800"/>
              </a:spcBef>
              <a:spcAft>
                <a:spcPts val="800"/>
              </a:spcAft>
              <a:defRPr/>
            </a:pPr>
            <a:r>
              <a:rPr lang="en-US" dirty="0" smtClean="0">
                <a:latin typeface="Calibri" panose="020F0502020204030204" pitchFamily="34" charset="0"/>
              </a:rPr>
              <a:t>11:30 AM </a:t>
            </a:r>
            <a:r>
              <a:rPr lang="en-US" dirty="0">
                <a:latin typeface="Calibri" panose="020F0502020204030204" pitchFamily="34" charset="0"/>
              </a:rPr>
              <a:t>– 12:15 PM (SSE children &amp; Seniors</a:t>
            </a:r>
          </a:p>
          <a:p>
            <a:pPr lvl="1"/>
            <a:r>
              <a:rPr lang="en-US" dirty="0" smtClean="0">
                <a:latin typeface="Calibri" panose="020F0502020204030204" pitchFamily="34" charset="0"/>
              </a:rPr>
              <a:t>12:15  </a:t>
            </a:r>
            <a:r>
              <a:rPr lang="en-US" dirty="0">
                <a:latin typeface="Calibri" panose="020F0502020204030204" pitchFamily="34" charset="0"/>
              </a:rPr>
              <a:t>– 01:30 PM (Everyone)</a:t>
            </a:r>
          </a:p>
          <a:p>
            <a:pPr marL="0" indent="0">
              <a:buNone/>
            </a:pPr>
            <a:endParaRPr lang="en-US" dirty="0"/>
          </a:p>
        </p:txBody>
      </p:sp>
    </p:spTree>
    <p:extLst>
      <p:ext uri="{BB962C8B-B14F-4D97-AF65-F5344CB8AC3E}">
        <p14:creationId xmlns:p14="http://schemas.microsoft.com/office/powerpoint/2010/main" val="1958648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ush Script MT" panose="03060802040406070304" pitchFamily="66" charset="0"/>
              </a:rPr>
              <a:t>Instructions for Food drop-off :</a:t>
            </a:r>
            <a:endParaRPr lang="en-US" dirty="0"/>
          </a:p>
        </p:txBody>
      </p:sp>
      <p:sp>
        <p:nvSpPr>
          <p:cNvPr id="3" name="Content Placeholder 2"/>
          <p:cNvSpPr>
            <a:spLocks noGrp="1"/>
          </p:cNvSpPr>
          <p:nvPr>
            <p:ph idx="1"/>
          </p:nvPr>
        </p:nvSpPr>
        <p:spPr/>
        <p:txBody>
          <a:bodyPr>
            <a:normAutofit lnSpcReduction="10000"/>
          </a:bodyPr>
          <a:lstStyle/>
          <a:p>
            <a:pPr algn="just">
              <a:spcAft>
                <a:spcPts val="800"/>
              </a:spcAft>
              <a:buFont typeface="Arial" charset="0"/>
              <a:buChar char="•"/>
            </a:pPr>
            <a:r>
              <a:rPr lang="en-US" dirty="0">
                <a:latin typeface="Calibri" panose="020F0502020204030204" pitchFamily="34" charset="0"/>
                <a:cs typeface="Times New Roman" pitchFamily="18" charset="0"/>
              </a:rPr>
              <a:t>Please drop off food </a:t>
            </a:r>
            <a:r>
              <a:rPr lang="en-US" dirty="0" err="1">
                <a:latin typeface="Calibri" panose="020F0502020204030204" pitchFamily="34" charset="0"/>
                <a:cs typeface="Times New Roman" pitchFamily="18" charset="0"/>
              </a:rPr>
              <a:t>prasad</a:t>
            </a:r>
            <a:r>
              <a:rPr lang="en-US" dirty="0">
                <a:latin typeface="Calibri" panose="020F0502020204030204" pitchFamily="34" charset="0"/>
                <a:cs typeface="Times New Roman" pitchFamily="18" charset="0"/>
              </a:rPr>
              <a:t> at the dining hall door that can be accessed from the parking lot.</a:t>
            </a:r>
          </a:p>
          <a:p>
            <a:pPr algn="just">
              <a:spcAft>
                <a:spcPts val="800"/>
              </a:spcAft>
              <a:buFont typeface="Arial" charset="0"/>
              <a:buChar char="•"/>
            </a:pPr>
            <a:r>
              <a:rPr lang="en-US" dirty="0">
                <a:latin typeface="Calibri" panose="020F0502020204030204" pitchFamily="34" charset="0"/>
                <a:cs typeface="Times New Roman" pitchFamily="18" charset="0"/>
              </a:rPr>
              <a:t>Please </a:t>
            </a:r>
            <a:r>
              <a:rPr lang="en-US" b="1" dirty="0">
                <a:latin typeface="Calibri" panose="020F0502020204030204" pitchFamily="34" charset="0"/>
                <a:cs typeface="Times New Roman" pitchFamily="18" charset="0"/>
              </a:rPr>
              <a:t>do not </a:t>
            </a:r>
            <a:r>
              <a:rPr lang="en-US" dirty="0">
                <a:latin typeface="Calibri" panose="020F0502020204030204" pitchFamily="34" charset="0"/>
                <a:cs typeface="Times New Roman" pitchFamily="18" charset="0"/>
              </a:rPr>
              <a:t>carry the food into the lobby or drop off at the dining hall via the lobby. This recommendation is to respect the etiquette of Double Tree and not to disrupt their daily workflow.</a:t>
            </a:r>
          </a:p>
          <a:p>
            <a:pPr algn="just">
              <a:spcAft>
                <a:spcPts val="800"/>
              </a:spcAft>
              <a:buFont typeface="Arial" charset="0"/>
              <a:buChar char="•"/>
            </a:pPr>
            <a:r>
              <a:rPr lang="en-US" dirty="0">
                <a:latin typeface="Calibri" panose="020F0502020204030204" pitchFamily="34" charset="0"/>
                <a:cs typeface="Times New Roman" pitchFamily="18" charset="0"/>
              </a:rPr>
              <a:t>Please let one of the food team co-leads know about your drop off</a:t>
            </a:r>
            <a:r>
              <a:rPr lang="en-US" dirty="0" smtClean="0">
                <a:latin typeface="Calibri" panose="020F0502020204030204" pitchFamily="34" charset="0"/>
                <a:cs typeface="Times New Roman" pitchFamily="18" charset="0"/>
              </a:rPr>
              <a:t>.</a:t>
            </a:r>
          </a:p>
          <a:p>
            <a:pPr marL="0" indent="0" algn="just">
              <a:spcAft>
                <a:spcPts val="800"/>
              </a:spcAft>
              <a:buNone/>
            </a:pPr>
            <a:endParaRPr lang="en-US" dirty="0">
              <a:latin typeface="Calibri" panose="020F0502020204030204" pitchFamily="34" charset="0"/>
              <a:cs typeface="Times New Roman" pitchFamily="18" charset="0"/>
            </a:endParaRPr>
          </a:p>
          <a:p>
            <a:r>
              <a:rPr lang="en-US" b="1" dirty="0">
                <a:latin typeface="Calibri" panose="020F0502020204030204" pitchFamily="34" charset="0"/>
                <a:cs typeface="Times New Roman" pitchFamily="18" charset="0"/>
              </a:rPr>
              <a:t>Please do not drop off any </a:t>
            </a:r>
            <a:r>
              <a:rPr lang="en-US" b="1" dirty="0" err="1">
                <a:latin typeface="Calibri" panose="020F0502020204030204" pitchFamily="34" charset="0"/>
                <a:cs typeface="Times New Roman" pitchFamily="18" charset="0"/>
              </a:rPr>
              <a:t>prasad</a:t>
            </a:r>
            <a:r>
              <a:rPr lang="en-US" b="1" dirty="0">
                <a:latin typeface="Calibri" panose="020F0502020204030204" pitchFamily="34" charset="0"/>
                <a:cs typeface="Times New Roman" pitchFamily="18" charset="0"/>
              </a:rPr>
              <a:t> that has not been requested or is not part of the menu.</a:t>
            </a:r>
          </a:p>
          <a:p>
            <a:endParaRPr lang="en-US" dirty="0"/>
          </a:p>
        </p:txBody>
      </p:sp>
    </p:spTree>
    <p:extLst>
      <p:ext uri="{BB962C8B-B14F-4D97-AF65-F5344CB8AC3E}">
        <p14:creationId xmlns:p14="http://schemas.microsoft.com/office/powerpoint/2010/main" val="3871147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ush Script MT" panose="03060802040406070304" pitchFamily="66" charset="0"/>
              </a:rPr>
              <a:t>Food Team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2228086"/>
              </p:ext>
            </p:extLst>
          </p:nvPr>
        </p:nvGraphicFramePr>
        <p:xfrm>
          <a:off x="978408" y="1690688"/>
          <a:ext cx="9795100" cy="4006727"/>
        </p:xfrm>
        <a:graphic>
          <a:graphicData uri="http://schemas.openxmlformats.org/drawingml/2006/table">
            <a:tbl>
              <a:tblPr/>
              <a:tblGrid>
                <a:gridCol w="2081315"/>
                <a:gridCol w="2203939"/>
                <a:gridCol w="3858490"/>
                <a:gridCol w="1651356"/>
              </a:tblGrid>
              <a:tr h="1316516">
                <a:tc>
                  <a:txBody>
                    <a:bodyPr/>
                    <a:lstStyle/>
                    <a:p>
                      <a:pPr marL="0" algn="ctr" defTabSz="914400" rtl="0" eaLnBrk="1" fontAlgn="b" latinLnBrk="0" hangingPunct="1">
                        <a:spcAft>
                          <a:spcPts val="0"/>
                        </a:spcAft>
                      </a:pPr>
                      <a:r>
                        <a:rPr lang="en-US" sz="2600" kern="1200" dirty="0">
                          <a:solidFill>
                            <a:schemeClr val="tx1"/>
                          </a:solidFill>
                          <a:effectLst/>
                          <a:latin typeface="+mn-lt"/>
                          <a:ea typeface="+mn-ea"/>
                          <a:cs typeface="+mn-cs"/>
                        </a:rPr>
                        <a:t>Shankar </a:t>
                      </a:r>
                      <a:r>
                        <a:rPr lang="en-US" sz="2600" kern="1200" dirty="0" err="1">
                          <a:solidFill>
                            <a:schemeClr val="tx1"/>
                          </a:solidFill>
                          <a:effectLst/>
                          <a:latin typeface="+mn-lt"/>
                          <a:ea typeface="+mn-ea"/>
                          <a:cs typeface="+mn-cs"/>
                        </a:rPr>
                        <a:t>Venkatraman</a:t>
                      </a:r>
                      <a:endParaRPr lang="en-US" sz="26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spcAft>
                          <a:spcPts val="0"/>
                        </a:spcAft>
                      </a:pPr>
                      <a:r>
                        <a:rPr lang="en-US" sz="2600" kern="1200" dirty="0">
                          <a:solidFill>
                            <a:schemeClr val="tx1"/>
                          </a:solidFill>
                          <a:effectLst/>
                          <a:latin typeface="+mn-lt"/>
                          <a:ea typeface="+mn-ea"/>
                          <a:cs typeface="+mn-cs"/>
                          <a:hlinkClick r:id="rId2"/>
                        </a:rPr>
                        <a:t>408 888 6918</a:t>
                      </a:r>
                      <a:endParaRPr lang="en-US" sz="26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spcAft>
                          <a:spcPts val="0"/>
                        </a:spcAft>
                      </a:pPr>
                      <a:r>
                        <a:rPr lang="en-US" sz="2600" kern="1200" dirty="0">
                          <a:solidFill>
                            <a:schemeClr val="tx1"/>
                          </a:solidFill>
                          <a:effectLst/>
                          <a:latin typeface="+mn-lt"/>
                          <a:ea typeface="+mn-ea"/>
                          <a:cs typeface="+mn-cs"/>
                          <a:hlinkClick r:id="rId3"/>
                        </a:rPr>
                        <a:t>shankarxv@gmail.com</a:t>
                      </a:r>
                      <a:endParaRPr lang="en-US" sz="26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spcAft>
                          <a:spcPts val="0"/>
                        </a:spcAft>
                      </a:pPr>
                      <a:r>
                        <a:rPr lang="en-US" sz="2600" b="0" i="0" kern="1200" dirty="0" smtClean="0">
                          <a:solidFill>
                            <a:schemeClr val="tx1"/>
                          </a:solidFill>
                          <a:latin typeface="+mn-lt"/>
                          <a:ea typeface="+mn-ea"/>
                          <a:cs typeface="+mn-cs"/>
                        </a:rPr>
                        <a:t>Peninsula</a:t>
                      </a:r>
                      <a:endParaRPr lang="en-US" sz="26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0890">
                <a:tc>
                  <a:txBody>
                    <a:bodyPr/>
                    <a:lstStyle/>
                    <a:p>
                      <a:pPr marL="0" algn="ctr" defTabSz="914400" rtl="0" eaLnBrk="1" fontAlgn="b" latinLnBrk="0" hangingPunct="1">
                        <a:spcAft>
                          <a:spcPts val="0"/>
                        </a:spcAft>
                      </a:pPr>
                      <a:r>
                        <a:rPr lang="en-US" sz="2600" kern="1200" dirty="0">
                          <a:solidFill>
                            <a:schemeClr val="tx1"/>
                          </a:solidFill>
                          <a:effectLst/>
                          <a:latin typeface="+mn-lt"/>
                          <a:ea typeface="+mn-ea"/>
                          <a:cs typeface="+mn-cs"/>
                        </a:rPr>
                        <a:t>May Fong</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spcAft>
                          <a:spcPts val="0"/>
                        </a:spcAft>
                      </a:pPr>
                      <a:r>
                        <a:rPr lang="en-US" sz="2600" kern="1200" dirty="0">
                          <a:solidFill>
                            <a:schemeClr val="tx1"/>
                          </a:solidFill>
                          <a:effectLst/>
                          <a:latin typeface="+mn-lt"/>
                          <a:ea typeface="+mn-ea"/>
                          <a:cs typeface="+mn-cs"/>
                          <a:hlinkClick r:id="rId4"/>
                        </a:rPr>
                        <a:t>510 -508-3148</a:t>
                      </a:r>
                      <a:endParaRPr lang="en-US" sz="26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spcAft>
                          <a:spcPts val="0"/>
                        </a:spcAft>
                      </a:pPr>
                      <a:r>
                        <a:rPr lang="en-US" sz="2600" kern="1200" dirty="0">
                          <a:solidFill>
                            <a:schemeClr val="tx1"/>
                          </a:solidFill>
                          <a:effectLst/>
                          <a:latin typeface="+mn-lt"/>
                          <a:ea typeface="+mn-ea"/>
                          <a:cs typeface="+mn-cs"/>
                          <a:hlinkClick r:id="rId5"/>
                        </a:rPr>
                        <a:t>mymanick8@yahoo.com</a:t>
                      </a:r>
                      <a:endParaRPr lang="en-US" sz="26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spcAft>
                          <a:spcPts val="0"/>
                        </a:spcAft>
                      </a:pPr>
                      <a:r>
                        <a:rPr lang="en-US" sz="2600" b="0" i="0" kern="1200" dirty="0" smtClean="0">
                          <a:solidFill>
                            <a:schemeClr val="tx1"/>
                          </a:solidFill>
                          <a:latin typeface="+mn-lt"/>
                          <a:ea typeface="+mn-ea"/>
                          <a:cs typeface="+mn-cs"/>
                        </a:rPr>
                        <a:t>Fremont</a:t>
                      </a:r>
                      <a:endParaRPr lang="en-US" sz="26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2805">
                <a:tc>
                  <a:txBody>
                    <a:bodyPr/>
                    <a:lstStyle/>
                    <a:p>
                      <a:pPr marL="0" algn="ctr" defTabSz="914400" rtl="0" eaLnBrk="1" fontAlgn="b" latinLnBrk="0" hangingPunct="1">
                        <a:spcAft>
                          <a:spcPts val="0"/>
                        </a:spcAft>
                      </a:pPr>
                      <a:r>
                        <a:rPr lang="en-US" sz="2600" kern="1200" dirty="0" err="1">
                          <a:solidFill>
                            <a:schemeClr val="tx1"/>
                          </a:solidFill>
                          <a:effectLst/>
                          <a:latin typeface="+mn-lt"/>
                          <a:ea typeface="+mn-ea"/>
                          <a:cs typeface="+mn-cs"/>
                        </a:rPr>
                        <a:t>Swetha</a:t>
                      </a:r>
                      <a:endParaRPr lang="en-US" sz="26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spcAft>
                          <a:spcPts val="0"/>
                        </a:spcAft>
                      </a:pPr>
                      <a:r>
                        <a:rPr lang="en-US" sz="2600" kern="1200" dirty="0">
                          <a:solidFill>
                            <a:schemeClr val="tx1"/>
                          </a:solidFill>
                          <a:effectLst/>
                          <a:latin typeface="+mn-lt"/>
                          <a:ea typeface="+mn-ea"/>
                          <a:cs typeface="+mn-cs"/>
                          <a:hlinkClick r:id="rId6"/>
                        </a:rPr>
                        <a:t>510-370- 3948</a:t>
                      </a:r>
                      <a:endParaRPr lang="en-US" sz="26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spcAft>
                          <a:spcPts val="0"/>
                        </a:spcAft>
                      </a:pPr>
                      <a:r>
                        <a:rPr lang="en-US" sz="2600" kern="1200" dirty="0">
                          <a:solidFill>
                            <a:schemeClr val="tx1"/>
                          </a:solidFill>
                          <a:effectLst/>
                          <a:latin typeface="+mn-lt"/>
                          <a:ea typeface="+mn-ea"/>
                          <a:cs typeface="+mn-cs"/>
                          <a:hlinkClick r:id="rId7"/>
                        </a:rPr>
                        <a:t>swetha.donthu@gmail.com</a:t>
                      </a:r>
                      <a:endParaRPr lang="en-US" sz="26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0" i="0" kern="1200" dirty="0" smtClean="0">
                          <a:solidFill>
                            <a:schemeClr val="tx1"/>
                          </a:solidFill>
                          <a:latin typeface="+mn-lt"/>
                          <a:ea typeface="+mn-ea"/>
                          <a:cs typeface="+mn-cs"/>
                        </a:rPr>
                        <a:t>Fremont</a:t>
                      </a:r>
                      <a:endParaRPr lang="en-US" sz="2600" dirty="0">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16516">
                <a:tc>
                  <a:txBody>
                    <a:bodyPr/>
                    <a:lstStyle/>
                    <a:p>
                      <a:pPr marL="0" algn="ctr" defTabSz="914400" rtl="0" eaLnBrk="1" fontAlgn="b" latinLnBrk="0" hangingPunct="1">
                        <a:spcAft>
                          <a:spcPts val="0"/>
                        </a:spcAft>
                      </a:pPr>
                      <a:r>
                        <a:rPr lang="en-US" sz="2600" kern="1200" dirty="0">
                          <a:solidFill>
                            <a:schemeClr val="tx1"/>
                          </a:solidFill>
                          <a:effectLst/>
                          <a:latin typeface="+mn-lt"/>
                          <a:ea typeface="+mn-ea"/>
                          <a:cs typeface="+mn-cs"/>
                        </a:rPr>
                        <a:t>Vaidehi Potluri</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spcAft>
                          <a:spcPts val="0"/>
                        </a:spcAft>
                      </a:pPr>
                      <a:r>
                        <a:rPr lang="en-US" sz="2600" kern="1200" dirty="0">
                          <a:solidFill>
                            <a:schemeClr val="tx1"/>
                          </a:solidFill>
                          <a:effectLst/>
                          <a:latin typeface="+mn-lt"/>
                          <a:ea typeface="+mn-ea"/>
                          <a:cs typeface="+mn-cs"/>
                          <a:hlinkClick r:id="rId8"/>
                        </a:rPr>
                        <a:t>650-996-7118</a:t>
                      </a:r>
                      <a:endParaRPr lang="en-US" sz="26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spcAft>
                          <a:spcPts val="0"/>
                        </a:spcAft>
                      </a:pPr>
                      <a:r>
                        <a:rPr lang="en-US" sz="2600" kern="1200" dirty="0">
                          <a:solidFill>
                            <a:schemeClr val="tx1"/>
                          </a:solidFill>
                          <a:effectLst/>
                          <a:latin typeface="+mn-lt"/>
                          <a:ea typeface="+mn-ea"/>
                          <a:cs typeface="+mn-cs"/>
                          <a:hlinkClick r:id="rId9"/>
                        </a:rPr>
                        <a:t>vaidehi_Potluri@symantec.com</a:t>
                      </a:r>
                      <a:endParaRPr lang="en-US" sz="2600" kern="1200" dirty="0">
                        <a:solidFill>
                          <a:schemeClr val="tx1"/>
                        </a:solidFill>
                        <a:effectLst/>
                        <a:latin typeface="+mn-lt"/>
                        <a:ea typeface="+mn-ea"/>
                        <a:cs typeface="+mn-cs"/>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spcAft>
                          <a:spcPts val="0"/>
                        </a:spcAft>
                      </a:pPr>
                      <a:r>
                        <a:rPr lang="en-US" sz="2600" kern="1200" dirty="0">
                          <a:solidFill>
                            <a:schemeClr val="tx1"/>
                          </a:solidFill>
                          <a:effectLst/>
                          <a:latin typeface="+mn-lt"/>
                          <a:ea typeface="+mn-ea"/>
                          <a:cs typeface="+mn-cs"/>
                        </a:rPr>
                        <a:t>Central San Jose</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65035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381"/>
            <a:ext cx="10515600" cy="960755"/>
          </a:xfrm>
        </p:spPr>
        <p:txBody>
          <a:bodyPr/>
          <a:lstStyle/>
          <a:p>
            <a:r>
              <a:rPr lang="en-US" dirty="0" smtClean="0">
                <a:latin typeface="Brush Script MT" panose="03060802040406070304" pitchFamily="66" charset="0"/>
              </a:rPr>
              <a:t>Volunteering at GAB</a:t>
            </a:r>
            <a:endParaRPr lang="en-US" dirty="0"/>
          </a:p>
        </p:txBody>
      </p:sp>
      <p:sp>
        <p:nvSpPr>
          <p:cNvPr id="3" name="Content Placeholder 2"/>
          <p:cNvSpPr>
            <a:spLocks noGrp="1"/>
          </p:cNvSpPr>
          <p:nvPr>
            <p:ph idx="1"/>
          </p:nvPr>
        </p:nvSpPr>
        <p:spPr>
          <a:xfrm>
            <a:off x="838200" y="1088136"/>
            <a:ext cx="10515600" cy="5897880"/>
          </a:xfrm>
        </p:spPr>
        <p:txBody>
          <a:bodyPr>
            <a:normAutofit fontScale="92500" lnSpcReduction="10000"/>
          </a:bodyPr>
          <a:lstStyle/>
          <a:p>
            <a:pPr algn="just">
              <a:spcAft>
                <a:spcPts val="800"/>
              </a:spcAft>
              <a:buNone/>
            </a:pPr>
            <a:r>
              <a:rPr lang="en-US" dirty="0">
                <a:latin typeface="Calibri" panose="020F0502020204030204" pitchFamily="34" charset="0"/>
                <a:cs typeface="Times New Roman" pitchFamily="18" charset="0"/>
              </a:rPr>
              <a:t>The various volunteer opportunities open for sign-up are:</a:t>
            </a:r>
          </a:p>
          <a:p>
            <a:pPr algn="just">
              <a:spcAft>
                <a:spcPts val="800"/>
              </a:spcAft>
            </a:pPr>
            <a:r>
              <a:rPr lang="en-US" b="1" dirty="0" smtClean="0">
                <a:latin typeface="Calibri" panose="020F0502020204030204" pitchFamily="34" charset="0"/>
                <a:cs typeface="Times New Roman" pitchFamily="18" charset="0"/>
              </a:rPr>
              <a:t>Prayer Hall Setup</a:t>
            </a:r>
            <a:endParaRPr lang="en-US" b="1" dirty="0">
              <a:latin typeface="Calibri" panose="020F0502020204030204" pitchFamily="34" charset="0"/>
              <a:cs typeface="Times New Roman" pitchFamily="18" charset="0"/>
            </a:endParaRPr>
          </a:p>
          <a:p>
            <a:pPr algn="just">
              <a:spcAft>
                <a:spcPts val="800"/>
              </a:spcAft>
            </a:pPr>
            <a:r>
              <a:rPr lang="en-US" b="1" dirty="0">
                <a:latin typeface="Calibri" panose="020F0502020204030204" pitchFamily="34" charset="0"/>
                <a:cs typeface="Times New Roman" pitchFamily="18" charset="0"/>
              </a:rPr>
              <a:t>Dining </a:t>
            </a:r>
            <a:r>
              <a:rPr lang="en-US" b="1" dirty="0" smtClean="0">
                <a:latin typeface="Calibri" panose="020F0502020204030204" pitchFamily="34" charset="0"/>
                <a:cs typeface="Times New Roman" pitchFamily="18" charset="0"/>
              </a:rPr>
              <a:t>Hall Setup</a:t>
            </a:r>
          </a:p>
          <a:p>
            <a:pPr algn="just">
              <a:spcAft>
                <a:spcPts val="800"/>
              </a:spcAft>
            </a:pPr>
            <a:r>
              <a:rPr lang="en-US" b="1" dirty="0" smtClean="0">
                <a:latin typeface="Calibri" panose="020F0502020204030204" pitchFamily="34" charset="0"/>
                <a:cs typeface="Times New Roman" pitchFamily="18" charset="0"/>
              </a:rPr>
              <a:t>Usher - Lobby</a:t>
            </a:r>
            <a:endParaRPr lang="en-US" b="1" dirty="0">
              <a:latin typeface="Calibri" panose="020F0502020204030204" pitchFamily="34" charset="0"/>
              <a:cs typeface="Times New Roman" pitchFamily="18" charset="0"/>
            </a:endParaRPr>
          </a:p>
          <a:p>
            <a:pPr algn="just">
              <a:spcAft>
                <a:spcPts val="800"/>
              </a:spcAft>
            </a:pPr>
            <a:r>
              <a:rPr lang="en-US" b="1" dirty="0" smtClean="0">
                <a:latin typeface="Calibri" panose="020F0502020204030204" pitchFamily="34" charset="0"/>
                <a:cs typeface="Times New Roman" pitchFamily="18" charset="0"/>
              </a:rPr>
              <a:t>Usher - </a:t>
            </a:r>
            <a:r>
              <a:rPr lang="en-US" b="1" dirty="0" err="1" smtClean="0">
                <a:latin typeface="Calibri" panose="020F0502020204030204" pitchFamily="34" charset="0"/>
                <a:cs typeface="Times New Roman" pitchFamily="18" charset="0"/>
              </a:rPr>
              <a:t>Bhajan</a:t>
            </a:r>
            <a:r>
              <a:rPr lang="en-US" b="1" dirty="0" smtClean="0">
                <a:latin typeface="Calibri" panose="020F0502020204030204" pitchFamily="34" charset="0"/>
                <a:cs typeface="Times New Roman" pitchFamily="18" charset="0"/>
              </a:rPr>
              <a:t> hall</a:t>
            </a:r>
          </a:p>
          <a:p>
            <a:pPr algn="just">
              <a:spcAft>
                <a:spcPts val="800"/>
              </a:spcAft>
            </a:pPr>
            <a:r>
              <a:rPr lang="en-US" b="1" dirty="0" smtClean="0">
                <a:latin typeface="Calibri" panose="020F0502020204030204" pitchFamily="34" charset="0"/>
                <a:cs typeface="Times New Roman" pitchFamily="18" charset="0"/>
              </a:rPr>
              <a:t>Prasad Distribution</a:t>
            </a:r>
            <a:endParaRPr lang="en-US" b="1" dirty="0">
              <a:latin typeface="Calibri" panose="020F0502020204030204" pitchFamily="34" charset="0"/>
              <a:cs typeface="Times New Roman" pitchFamily="18" charset="0"/>
            </a:endParaRPr>
          </a:p>
          <a:p>
            <a:pPr algn="just">
              <a:spcAft>
                <a:spcPts val="800"/>
              </a:spcAft>
            </a:pPr>
            <a:r>
              <a:rPr lang="en-US" b="1" dirty="0" smtClean="0">
                <a:latin typeface="Calibri" panose="020F0502020204030204" pitchFamily="34" charset="0"/>
                <a:cs typeface="Times New Roman" pitchFamily="18" charset="0"/>
              </a:rPr>
              <a:t>Clean-up</a:t>
            </a:r>
          </a:p>
          <a:p>
            <a:pPr marL="0" indent="0" algn="just">
              <a:spcAft>
                <a:spcPts val="800"/>
              </a:spcAft>
              <a:buNone/>
            </a:pPr>
            <a:endParaRPr lang="en-US" dirty="0">
              <a:latin typeface="Calibri" panose="020F0502020204030204" pitchFamily="34" charset="0"/>
              <a:cs typeface="Times New Roman" pitchFamily="18" charset="0"/>
            </a:endParaRPr>
          </a:p>
          <a:p>
            <a:pPr marL="0" indent="0" algn="just">
              <a:spcBef>
                <a:spcPts val="0"/>
              </a:spcBef>
              <a:buNone/>
            </a:pPr>
            <a:r>
              <a:rPr lang="en-US" dirty="0">
                <a:latin typeface="Calibri" panose="020F0502020204030204" pitchFamily="34" charset="0"/>
                <a:cs typeface="Times New Roman" pitchFamily="18" charset="0"/>
              </a:rPr>
              <a:t>We request devotees to sign-up for </a:t>
            </a:r>
            <a:r>
              <a:rPr lang="en-US" b="1" dirty="0">
                <a:latin typeface="Calibri" panose="020F0502020204030204" pitchFamily="34" charset="0"/>
                <a:cs typeface="Times New Roman" pitchFamily="18" charset="0"/>
              </a:rPr>
              <a:t>at least </a:t>
            </a:r>
            <a:r>
              <a:rPr lang="en-US" b="1" dirty="0" smtClean="0">
                <a:latin typeface="Calibri" panose="020F0502020204030204" pitchFamily="34" charset="0"/>
                <a:cs typeface="Times New Roman" pitchFamily="18" charset="0"/>
              </a:rPr>
              <a:t>two hours </a:t>
            </a:r>
            <a:r>
              <a:rPr lang="en-US" b="1" dirty="0">
                <a:latin typeface="Calibri" panose="020F0502020204030204" pitchFamily="34" charset="0"/>
                <a:cs typeface="Times New Roman" pitchFamily="18" charset="0"/>
              </a:rPr>
              <a:t>of continuous service</a:t>
            </a:r>
            <a:r>
              <a:rPr lang="en-US" dirty="0">
                <a:latin typeface="Calibri" panose="020F0502020204030204" pitchFamily="34" charset="0"/>
                <a:cs typeface="Times New Roman" pitchFamily="18" charset="0"/>
              </a:rPr>
              <a:t>. </a:t>
            </a:r>
            <a:endParaRPr lang="en-US" dirty="0" smtClean="0">
              <a:latin typeface="Calibri" panose="020F0502020204030204" pitchFamily="34" charset="0"/>
              <a:cs typeface="Times New Roman" pitchFamily="18" charset="0"/>
            </a:endParaRPr>
          </a:p>
          <a:p>
            <a:pPr marL="0" indent="0" algn="just">
              <a:spcBef>
                <a:spcPts val="0"/>
              </a:spcBef>
              <a:buNone/>
            </a:pPr>
            <a:endParaRPr lang="en-US" dirty="0">
              <a:latin typeface="Calibri" panose="020F0502020204030204" pitchFamily="34" charset="0"/>
              <a:cs typeface="Times New Roman" pitchFamily="18" charset="0"/>
            </a:endParaRPr>
          </a:p>
          <a:p>
            <a:pPr marL="0" indent="0" algn="just">
              <a:spcBef>
                <a:spcPts val="0"/>
              </a:spcBef>
              <a:buNone/>
            </a:pPr>
            <a:r>
              <a:rPr lang="en-US" dirty="0">
                <a:latin typeface="Calibri" panose="020F0502020204030204" pitchFamily="34" charset="0"/>
                <a:cs typeface="Times New Roman" pitchFamily="18" charset="0"/>
              </a:rPr>
              <a:t>The sign-up sheet is  available with your </a:t>
            </a:r>
            <a:r>
              <a:rPr lang="en-US" dirty="0" smtClean="0">
                <a:latin typeface="Calibri" panose="020F0502020204030204" pitchFamily="34" charset="0"/>
                <a:cs typeface="Times New Roman" pitchFamily="18" charset="0"/>
              </a:rPr>
              <a:t>center </a:t>
            </a:r>
            <a:r>
              <a:rPr lang="en-US" dirty="0">
                <a:latin typeface="Calibri" panose="020F0502020204030204" pitchFamily="34" charset="0"/>
                <a:cs typeface="Times New Roman" pitchFamily="18" charset="0"/>
              </a:rPr>
              <a:t>service coordinators. </a:t>
            </a:r>
          </a:p>
          <a:p>
            <a:pPr marL="0" indent="0" algn="just">
              <a:spcBef>
                <a:spcPts val="0"/>
              </a:spcBef>
              <a:buNone/>
            </a:pPr>
            <a:r>
              <a:rPr lang="en-US" dirty="0">
                <a:solidFill>
                  <a:schemeClr val="accent1">
                    <a:lumMod val="75000"/>
                  </a:schemeClr>
                </a:solidFill>
                <a:latin typeface="Calibri" panose="020F0502020204030204" pitchFamily="34" charset="0"/>
                <a:cs typeface="Times New Roman" pitchFamily="18" charset="0"/>
              </a:rPr>
              <a:t> </a:t>
            </a:r>
          </a:p>
          <a:p>
            <a:endParaRPr lang="en-US" dirty="0"/>
          </a:p>
        </p:txBody>
      </p:sp>
    </p:spTree>
    <p:extLst>
      <p:ext uri="{BB962C8B-B14F-4D97-AF65-F5344CB8AC3E}">
        <p14:creationId xmlns:p14="http://schemas.microsoft.com/office/powerpoint/2010/main" val="1731129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9043"/>
          </a:xfrm>
        </p:spPr>
        <p:txBody>
          <a:bodyPr/>
          <a:lstStyle/>
          <a:p>
            <a:r>
              <a:rPr lang="en-US" dirty="0">
                <a:latin typeface="Brush Script MT" panose="03060802040406070304" pitchFamily="66" charset="0"/>
              </a:rPr>
              <a:t>Volunteering at GAB</a:t>
            </a:r>
            <a:endParaRPr lang="en-US" dirty="0"/>
          </a:p>
        </p:txBody>
      </p:sp>
      <p:sp>
        <p:nvSpPr>
          <p:cNvPr id="3" name="Content Placeholder 2"/>
          <p:cNvSpPr>
            <a:spLocks noGrp="1"/>
          </p:cNvSpPr>
          <p:nvPr>
            <p:ph idx="1"/>
          </p:nvPr>
        </p:nvSpPr>
        <p:spPr>
          <a:xfrm>
            <a:off x="838200" y="1517904"/>
            <a:ext cx="10515600" cy="4659059"/>
          </a:xfrm>
        </p:spPr>
        <p:txBody>
          <a:bodyPr/>
          <a:lstStyle/>
          <a:p>
            <a:r>
              <a:rPr lang="en-US" dirty="0"/>
              <a:t>The GAB team is looking for additional volunteers to help out during </a:t>
            </a:r>
            <a:r>
              <a:rPr lang="en-US" dirty="0" smtClean="0"/>
              <a:t>the event</a:t>
            </a:r>
            <a:r>
              <a:rPr lang="en-US" dirty="0"/>
              <a:t>.</a:t>
            </a:r>
          </a:p>
          <a:p>
            <a:endParaRPr lang="en-US" dirty="0"/>
          </a:p>
          <a:p>
            <a:r>
              <a:rPr lang="en-US" dirty="0"/>
              <a:t>Please sign up via the link : </a:t>
            </a:r>
            <a:r>
              <a:rPr lang="en-US" dirty="0">
                <a:hlinkClick r:id="rId2"/>
              </a:rPr>
              <a:t>http://</a:t>
            </a:r>
            <a:r>
              <a:rPr lang="en-US" dirty="0" smtClean="0">
                <a:hlinkClick r:id="rId2"/>
              </a:rPr>
              <a:t>region7saicenters.org/gab/signups.html</a:t>
            </a:r>
            <a:r>
              <a:rPr lang="en-US" dirty="0" smtClean="0"/>
              <a:t> or </a:t>
            </a:r>
            <a:r>
              <a:rPr lang="en-US" dirty="0"/>
              <a:t>contact the volunteering team.</a:t>
            </a:r>
          </a:p>
        </p:txBody>
      </p:sp>
    </p:spTree>
    <p:extLst>
      <p:ext uri="{BB962C8B-B14F-4D97-AF65-F5344CB8AC3E}">
        <p14:creationId xmlns:p14="http://schemas.microsoft.com/office/powerpoint/2010/main" val="2041602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ush Script MT" panose="03060802040406070304" pitchFamily="66" charset="0"/>
              </a:rPr>
              <a:t>Volunteer Team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2792234"/>
              </p:ext>
            </p:extLst>
          </p:nvPr>
        </p:nvGraphicFramePr>
        <p:xfrm>
          <a:off x="935926" y="1621410"/>
          <a:ext cx="9678656" cy="1855196"/>
        </p:xfrm>
        <a:graphic>
          <a:graphicData uri="http://schemas.openxmlformats.org/drawingml/2006/table">
            <a:tbl>
              <a:tblPr/>
              <a:tblGrid>
                <a:gridCol w="3431058"/>
                <a:gridCol w="3994366"/>
                <a:gridCol w="2253232"/>
              </a:tblGrid>
              <a:tr h="927598">
                <a:tc>
                  <a:txBody>
                    <a:bodyPr/>
                    <a:lstStyle/>
                    <a:p>
                      <a:pPr algn="ctr">
                        <a:spcAft>
                          <a:spcPts val="0"/>
                        </a:spcAft>
                      </a:pPr>
                      <a:r>
                        <a:rPr lang="en-US" sz="2800" dirty="0" err="1">
                          <a:effectLst/>
                          <a:latin typeface="+mn-lt"/>
                        </a:rPr>
                        <a:t>Brij</a:t>
                      </a:r>
                      <a:r>
                        <a:rPr lang="en-US" sz="2800" dirty="0">
                          <a:effectLst/>
                          <a:latin typeface="+mn-lt"/>
                        </a:rPr>
                        <a:t> Singh</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rgbClr val="1155CC"/>
                          </a:solidFill>
                          <a:effectLst/>
                          <a:latin typeface="+mn-lt"/>
                          <a:hlinkClick r:id="rId3"/>
                        </a:rPr>
                        <a:t>brijstoor@gmail.com</a:t>
                      </a:r>
                      <a:endParaRPr lang="en-US" sz="280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effectLst/>
                          <a:latin typeface="+mn-lt"/>
                        </a:rPr>
                        <a:t>Concord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7598">
                <a:tc>
                  <a:txBody>
                    <a:bodyPr/>
                    <a:lstStyle/>
                    <a:p>
                      <a:pPr algn="ctr">
                        <a:spcAft>
                          <a:spcPts val="0"/>
                        </a:spcAft>
                      </a:pPr>
                      <a:r>
                        <a:rPr lang="en-US" sz="2800" dirty="0" err="1">
                          <a:effectLst/>
                          <a:latin typeface="+mn-lt"/>
                        </a:rPr>
                        <a:t>Rashmi</a:t>
                      </a:r>
                      <a:r>
                        <a:rPr lang="en-US" sz="2800" dirty="0">
                          <a:effectLst/>
                          <a:latin typeface="+mn-lt"/>
                        </a:rPr>
                        <a:t> </a:t>
                      </a:r>
                      <a:r>
                        <a:rPr lang="en-US" sz="2800" dirty="0" err="1">
                          <a:effectLst/>
                          <a:latin typeface="+mn-lt"/>
                        </a:rPr>
                        <a:t>Sawhney</a:t>
                      </a:r>
                      <a:endParaRPr lang="en-US" sz="2800" dirty="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solidFill>
                            <a:srgbClr val="1155CC"/>
                          </a:solidFill>
                          <a:effectLst/>
                          <a:latin typeface="+mn-lt"/>
                          <a:hlinkClick r:id="rId4"/>
                        </a:rPr>
                        <a:t>rashmiusa@aol.com</a:t>
                      </a:r>
                      <a:endParaRPr lang="en-US" sz="2800" dirty="0">
                        <a:effectLst/>
                        <a:latin typeface="+mn-l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dirty="0">
                          <a:effectLst/>
                          <a:latin typeface="+mn-lt"/>
                        </a:rPr>
                        <a:t>Concord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1"/>
          <p:cNvSpPr>
            <a:spLocks noChangeArrowheads="1"/>
          </p:cNvSpPr>
          <p:nvPr/>
        </p:nvSpPr>
        <p:spPr bwMode="auto">
          <a:xfrm>
            <a:off x="-2459736" y="-1746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5632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1762"/>
          </a:xfrm>
        </p:spPr>
        <p:txBody>
          <a:bodyPr/>
          <a:lstStyle/>
          <a:p>
            <a:r>
              <a:rPr lang="en-US" dirty="0" smtClean="0">
                <a:latin typeface="Brush Script MT" panose="03060802040406070304" pitchFamily="66" charset="0"/>
              </a:rPr>
              <a:t>Do’s and </a:t>
            </a:r>
            <a:r>
              <a:rPr lang="en-US" dirty="0" err="1" smtClean="0">
                <a:latin typeface="Brush Script MT" panose="03060802040406070304" pitchFamily="66" charset="0"/>
              </a:rPr>
              <a:t>Don’t’s</a:t>
            </a:r>
            <a:r>
              <a:rPr lang="en-US" dirty="0" smtClean="0">
                <a:latin typeface="Brush Script MT" panose="03060802040406070304" pitchFamily="66" charset="0"/>
              </a:rPr>
              <a:t>	</a:t>
            </a:r>
            <a:endParaRPr lang="en-US" dirty="0"/>
          </a:p>
        </p:txBody>
      </p:sp>
      <p:sp>
        <p:nvSpPr>
          <p:cNvPr id="3" name="Content Placeholder 2"/>
          <p:cNvSpPr>
            <a:spLocks noGrp="1"/>
          </p:cNvSpPr>
          <p:nvPr>
            <p:ph idx="1"/>
          </p:nvPr>
        </p:nvSpPr>
        <p:spPr>
          <a:xfrm>
            <a:off x="838200" y="1366888"/>
            <a:ext cx="10515600" cy="5165887"/>
          </a:xfrm>
        </p:spPr>
        <p:txBody>
          <a:bodyPr>
            <a:normAutofit/>
          </a:bodyPr>
          <a:lstStyle/>
          <a:p>
            <a:pPr marL="0" indent="0">
              <a:buNone/>
            </a:pPr>
            <a:r>
              <a:rPr lang="en-US" b="1" i="1" dirty="0" smtClean="0"/>
              <a:t>Do’s</a:t>
            </a:r>
          </a:p>
          <a:p>
            <a:r>
              <a:rPr lang="en-US" dirty="0">
                <a:latin typeface="Calibri" panose="020F0502020204030204" pitchFamily="34" charset="0"/>
              </a:rPr>
              <a:t>In case of diet restrictions, kindly make your own arrangements</a:t>
            </a:r>
          </a:p>
          <a:p>
            <a:r>
              <a:rPr lang="en-US" dirty="0">
                <a:latin typeface="Calibri" panose="020F0502020204030204" pitchFamily="34" charset="0"/>
              </a:rPr>
              <a:t>Parents of SSE children are sincerely requested to keep their children with them at all times when they are not part of the SSE program.</a:t>
            </a:r>
          </a:p>
          <a:p>
            <a:r>
              <a:rPr lang="en-US" dirty="0"/>
              <a:t>Only those instrumentalists who have practiced with singers at center or regional practices are requested to play instruments at GAB. </a:t>
            </a:r>
            <a:endParaRPr lang="en-US" dirty="0">
              <a:latin typeface="Calibri" panose="020F0502020204030204" pitchFamily="34" charset="0"/>
            </a:endParaRPr>
          </a:p>
          <a:p>
            <a:r>
              <a:rPr lang="en-US" dirty="0">
                <a:latin typeface="Calibri" panose="020F0502020204030204" pitchFamily="34" charset="0"/>
              </a:rPr>
              <a:t>Please bring your own cushion for sitting </a:t>
            </a:r>
            <a:r>
              <a:rPr lang="en-US" dirty="0" smtClean="0">
                <a:latin typeface="Calibri" panose="020F0502020204030204" pitchFamily="34" charset="0"/>
              </a:rPr>
              <a:t>in </a:t>
            </a:r>
            <a:r>
              <a:rPr lang="en-US" dirty="0">
                <a:latin typeface="Calibri" panose="020F0502020204030204" pitchFamily="34" charset="0"/>
              </a:rPr>
              <a:t>the </a:t>
            </a:r>
            <a:r>
              <a:rPr lang="en-US" dirty="0" err="1">
                <a:latin typeface="Calibri" panose="020F0502020204030204" pitchFamily="34" charset="0"/>
              </a:rPr>
              <a:t>Bhajan</a:t>
            </a:r>
            <a:r>
              <a:rPr lang="en-US" dirty="0">
                <a:latin typeface="Calibri" panose="020F0502020204030204" pitchFamily="34" charset="0"/>
              </a:rPr>
              <a:t> hall (if you need).</a:t>
            </a:r>
          </a:p>
          <a:p>
            <a:pPr marL="457200" indent="-457200">
              <a:buFontTx/>
              <a:buAutoNum type="arabicPeriod" startAt="2"/>
            </a:pPr>
            <a:endParaRPr lang="en-US" dirty="0">
              <a:solidFill>
                <a:schemeClr val="accent1">
                  <a:lumMod val="75000"/>
                </a:schemeClr>
              </a:solidFill>
              <a:latin typeface="Calibri" panose="020F0502020204030204" pitchFamily="34" charset="0"/>
            </a:endParaRPr>
          </a:p>
          <a:p>
            <a:pPr marL="0" indent="0">
              <a:buNone/>
            </a:pPr>
            <a:endParaRPr lang="en-US" i="1" dirty="0"/>
          </a:p>
        </p:txBody>
      </p:sp>
    </p:spTree>
    <p:extLst>
      <p:ext uri="{BB962C8B-B14F-4D97-AF65-F5344CB8AC3E}">
        <p14:creationId xmlns:p14="http://schemas.microsoft.com/office/powerpoint/2010/main" val="3617311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ush Script MT" panose="03060802040406070304" pitchFamily="66" charset="0"/>
              </a:rPr>
              <a:t>Do’s and </a:t>
            </a:r>
            <a:r>
              <a:rPr lang="en-US" dirty="0" smtClean="0">
                <a:latin typeface="Brush Script MT" panose="03060802040406070304" pitchFamily="66" charset="0"/>
              </a:rPr>
              <a:t>Don’t</a:t>
            </a:r>
            <a:r>
              <a:rPr lang="en-US" dirty="0">
                <a:latin typeface="Brush Script MT" panose="03060802040406070304" pitchFamily="66" charset="0"/>
              </a:rPr>
              <a:t>s	</a:t>
            </a:r>
            <a:endParaRPr lang="en-US" dirty="0"/>
          </a:p>
        </p:txBody>
      </p:sp>
      <p:sp>
        <p:nvSpPr>
          <p:cNvPr id="3" name="Content Placeholder 2"/>
          <p:cNvSpPr>
            <a:spLocks noGrp="1"/>
          </p:cNvSpPr>
          <p:nvPr>
            <p:ph idx="1"/>
          </p:nvPr>
        </p:nvSpPr>
        <p:spPr>
          <a:xfrm>
            <a:off x="838200" y="1470581"/>
            <a:ext cx="10515600" cy="4449452"/>
          </a:xfrm>
        </p:spPr>
        <p:txBody>
          <a:bodyPr/>
          <a:lstStyle/>
          <a:p>
            <a:pPr marL="0" lvl="0" indent="0">
              <a:buNone/>
            </a:pPr>
            <a:r>
              <a:rPr lang="en-US" b="1" i="1" dirty="0" smtClean="0">
                <a:latin typeface="Calibri" panose="020F0502020204030204" pitchFamily="34" charset="0"/>
              </a:rPr>
              <a:t>Don’ts</a:t>
            </a:r>
          </a:p>
          <a:p>
            <a:r>
              <a:rPr lang="en-US" dirty="0" smtClean="0">
                <a:latin typeface="Calibri" panose="020F0502020204030204" pitchFamily="34" charset="0"/>
              </a:rPr>
              <a:t>Avoid </a:t>
            </a:r>
            <a:r>
              <a:rPr lang="en-US" dirty="0">
                <a:latin typeface="Calibri" panose="020F0502020204030204" pitchFamily="34" charset="0"/>
              </a:rPr>
              <a:t>assembling in groups and socializing in lobby and hallways</a:t>
            </a:r>
          </a:p>
          <a:p>
            <a:r>
              <a:rPr lang="en-US" dirty="0">
                <a:latin typeface="Calibri" panose="020F0502020204030204" pitchFamily="34" charset="0"/>
              </a:rPr>
              <a:t>Avoid lingering in Dining Hall and Socializing after </a:t>
            </a:r>
            <a:r>
              <a:rPr lang="en-US" dirty="0" smtClean="0">
                <a:latin typeface="Calibri" panose="020F0502020204030204" pitchFamily="34" charset="0"/>
              </a:rPr>
              <a:t>Dinner/Breakfast/Lunch</a:t>
            </a:r>
            <a:r>
              <a:rPr lang="en-US" dirty="0">
                <a:latin typeface="Calibri" panose="020F0502020204030204" pitchFamily="34" charset="0"/>
              </a:rPr>
              <a:t>. Please make room for others.</a:t>
            </a:r>
          </a:p>
          <a:p>
            <a:pPr marL="0" indent="0">
              <a:buNone/>
            </a:pPr>
            <a:endParaRPr lang="en-US" dirty="0"/>
          </a:p>
        </p:txBody>
      </p:sp>
    </p:spTree>
    <p:extLst>
      <p:ext uri="{BB962C8B-B14F-4D97-AF65-F5344CB8AC3E}">
        <p14:creationId xmlns:p14="http://schemas.microsoft.com/office/powerpoint/2010/main" val="3317975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5" y="182245"/>
            <a:ext cx="11353800" cy="1325563"/>
          </a:xfrm>
        </p:spPr>
        <p:txBody>
          <a:bodyPr/>
          <a:lstStyle/>
          <a:p>
            <a:r>
              <a:rPr lang="en-US" dirty="0">
                <a:latin typeface="Brush Script MT" panose="03060802040406070304" pitchFamily="66" charset="0"/>
              </a:rPr>
              <a:t>Expansion is My Life – Love is the Path. Love is life.</a:t>
            </a:r>
            <a:endParaRPr lang="en-US" dirty="0"/>
          </a:p>
        </p:txBody>
      </p:sp>
      <p:sp>
        <p:nvSpPr>
          <p:cNvPr id="3" name="Content Placeholder 2"/>
          <p:cNvSpPr>
            <a:spLocks noGrp="1"/>
          </p:cNvSpPr>
          <p:nvPr>
            <p:ph idx="1"/>
          </p:nvPr>
        </p:nvSpPr>
        <p:spPr>
          <a:xfrm>
            <a:off x="197300" y="2216833"/>
            <a:ext cx="4767072" cy="2409635"/>
          </a:xfrm>
        </p:spPr>
        <p:txBody>
          <a:bodyPr>
            <a:noAutofit/>
          </a:bodyPr>
          <a:lstStyle/>
          <a:p>
            <a:pPr marL="0" indent="0" algn="ctr">
              <a:buNone/>
            </a:pPr>
            <a:r>
              <a:rPr lang="en-US" sz="3600" b="1" dirty="0">
                <a:solidFill>
                  <a:schemeClr val="tx2">
                    <a:lumMod val="50000"/>
                  </a:schemeClr>
                </a:solidFill>
                <a:latin typeface="Calibri" panose="020F0502020204030204" pitchFamily="34" charset="0"/>
                <a:cs typeface="Times New Roman" pitchFamily="18" charset="0"/>
              </a:rPr>
              <a:t>Where:</a:t>
            </a:r>
          </a:p>
          <a:p>
            <a:pPr marL="0" indent="0" algn="ctr">
              <a:buNone/>
            </a:pPr>
            <a:r>
              <a:rPr lang="en-US" sz="3600" b="1" dirty="0">
                <a:solidFill>
                  <a:srgbClr val="BC8F00"/>
                </a:solidFill>
                <a:latin typeface="Calibri" panose="020F0502020204030204" pitchFamily="34" charset="0"/>
                <a:cs typeface="Times New Roman" pitchFamily="18" charset="0"/>
              </a:rPr>
              <a:t>Double Tree, Livermore,</a:t>
            </a:r>
          </a:p>
          <a:p>
            <a:pPr marL="0" indent="0" algn="ctr">
              <a:buNone/>
            </a:pPr>
            <a:r>
              <a:rPr lang="en-US" sz="3600" b="1" dirty="0">
                <a:solidFill>
                  <a:srgbClr val="BC8F00"/>
                </a:solidFill>
                <a:latin typeface="Calibri" panose="020F0502020204030204" pitchFamily="34" charset="0"/>
                <a:cs typeface="Times New Roman" pitchFamily="18" charset="0"/>
              </a:rPr>
              <a:t>720 Las Flores Rd,  </a:t>
            </a:r>
          </a:p>
          <a:p>
            <a:pPr marL="0" indent="0" algn="ctr">
              <a:buNone/>
            </a:pPr>
            <a:r>
              <a:rPr lang="en-US" sz="3600" b="1" dirty="0">
                <a:solidFill>
                  <a:srgbClr val="BC8F00"/>
                </a:solidFill>
                <a:latin typeface="Calibri" panose="020F0502020204030204" pitchFamily="34" charset="0"/>
                <a:cs typeface="Times New Roman" pitchFamily="18" charset="0"/>
              </a:rPr>
              <a:t>Livermore, CA - 94551</a:t>
            </a:r>
          </a:p>
          <a:p>
            <a:pPr algn="ctr"/>
            <a:endParaRPr lang="en-US" sz="3600" dirty="0"/>
          </a:p>
        </p:txBody>
      </p:sp>
      <p:pic>
        <p:nvPicPr>
          <p:cNvPr id="4"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640" y="1572768"/>
            <a:ext cx="5568696" cy="427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822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smtClean="0">
                <a:latin typeface="Brush Script MT" panose="03060802040406070304" pitchFamily="66" charset="0"/>
              </a:rPr>
              <a:t>Topics Covered</a:t>
            </a:r>
            <a:endParaRPr lang="en-US" dirty="0"/>
          </a:p>
        </p:txBody>
      </p:sp>
      <p:sp>
        <p:nvSpPr>
          <p:cNvPr id="3" name="Content Placeholder 2"/>
          <p:cNvSpPr>
            <a:spLocks noGrp="1"/>
          </p:cNvSpPr>
          <p:nvPr>
            <p:ph idx="1"/>
          </p:nvPr>
        </p:nvSpPr>
        <p:spPr>
          <a:xfrm>
            <a:off x="838200" y="1770761"/>
            <a:ext cx="10143744" cy="4351338"/>
          </a:xfrm>
        </p:spPr>
        <p:txBody>
          <a:bodyPr>
            <a:normAutofit/>
          </a:bodyPr>
          <a:lstStyle/>
          <a:p>
            <a:pPr>
              <a:buFont typeface="Wingdings" panose="05000000000000000000" pitchFamily="2" charset="2"/>
              <a:buChar char="Ø"/>
            </a:pPr>
            <a:r>
              <a:rPr lang="en-US" sz="3600" dirty="0" smtClean="0"/>
              <a:t>Accommodations</a:t>
            </a:r>
          </a:p>
          <a:p>
            <a:pPr>
              <a:buFont typeface="Wingdings" panose="05000000000000000000" pitchFamily="2" charset="2"/>
              <a:buChar char="Ø"/>
            </a:pPr>
            <a:r>
              <a:rPr lang="en-US" sz="3600" dirty="0" smtClean="0"/>
              <a:t>Devotion</a:t>
            </a:r>
            <a:endParaRPr lang="en-US" sz="3600" dirty="0"/>
          </a:p>
          <a:p>
            <a:pPr>
              <a:buFont typeface="Wingdings" panose="05000000000000000000" pitchFamily="2" charset="2"/>
              <a:buChar char="Ø"/>
            </a:pPr>
            <a:r>
              <a:rPr lang="en-US" sz="3600" dirty="0" smtClean="0"/>
              <a:t>SSE</a:t>
            </a:r>
            <a:endParaRPr lang="en-US" sz="3600" dirty="0"/>
          </a:p>
          <a:p>
            <a:pPr>
              <a:buFont typeface="Wingdings" panose="05000000000000000000" pitchFamily="2" charset="2"/>
              <a:buChar char="Ø"/>
            </a:pPr>
            <a:r>
              <a:rPr lang="en-US" sz="3600" dirty="0" smtClean="0"/>
              <a:t>Service</a:t>
            </a:r>
            <a:endParaRPr lang="en-US" sz="3600" dirty="0"/>
          </a:p>
          <a:p>
            <a:pPr>
              <a:buFont typeface="Wingdings" panose="05000000000000000000" pitchFamily="2" charset="2"/>
              <a:buChar char="Ø"/>
            </a:pPr>
            <a:r>
              <a:rPr lang="en-US" sz="3600" dirty="0" smtClean="0"/>
              <a:t>Food</a:t>
            </a:r>
            <a:endParaRPr lang="en-US" sz="3600" dirty="0"/>
          </a:p>
          <a:p>
            <a:pPr>
              <a:buFont typeface="Wingdings" panose="05000000000000000000" pitchFamily="2" charset="2"/>
              <a:buChar char="Ø"/>
            </a:pPr>
            <a:r>
              <a:rPr lang="en-US" sz="3600" dirty="0" smtClean="0"/>
              <a:t>Volunteer</a:t>
            </a:r>
            <a:endParaRPr lang="en-US" sz="3600" dirty="0"/>
          </a:p>
          <a:p>
            <a:pPr>
              <a:buFont typeface="Wingdings" panose="05000000000000000000" pitchFamily="2" charset="2"/>
              <a:buChar char="Ø"/>
            </a:pPr>
            <a:r>
              <a:rPr lang="en-US" sz="3600" dirty="0" smtClean="0"/>
              <a:t>Do’s </a:t>
            </a:r>
            <a:r>
              <a:rPr lang="en-US" sz="3600" dirty="0"/>
              <a:t>and </a:t>
            </a:r>
            <a:r>
              <a:rPr lang="en-US" sz="3600" dirty="0" smtClean="0"/>
              <a:t>Don’ts</a:t>
            </a:r>
          </a:p>
        </p:txBody>
      </p:sp>
    </p:spTree>
    <p:extLst>
      <p:ext uri="{BB962C8B-B14F-4D97-AF65-F5344CB8AC3E}">
        <p14:creationId xmlns:p14="http://schemas.microsoft.com/office/powerpoint/2010/main" val="2555085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ush Script MT" panose="03060802040406070304" pitchFamily="66" charset="0"/>
              </a:rPr>
              <a:t>Accommodations</a:t>
            </a:r>
            <a:endParaRPr lang="en-US" dirty="0"/>
          </a:p>
        </p:txBody>
      </p:sp>
      <p:sp>
        <p:nvSpPr>
          <p:cNvPr id="3" name="Content Placeholder 2"/>
          <p:cNvSpPr>
            <a:spLocks noGrp="1"/>
          </p:cNvSpPr>
          <p:nvPr>
            <p:ph idx="1"/>
          </p:nvPr>
        </p:nvSpPr>
        <p:spPr>
          <a:xfrm>
            <a:off x="774192" y="1309036"/>
            <a:ext cx="10515600" cy="5361271"/>
          </a:xfrm>
        </p:spPr>
        <p:txBody>
          <a:bodyPr>
            <a:normAutofit/>
          </a:bodyPr>
          <a:lstStyle/>
          <a:p>
            <a:pPr>
              <a:buFont typeface="Wingdings" panose="05000000000000000000" pitchFamily="2" charset="2"/>
              <a:buChar char="Ø"/>
            </a:pPr>
            <a:r>
              <a:rPr lang="en-US" dirty="0" smtClean="0"/>
              <a:t>Group Discount  </a:t>
            </a:r>
            <a:r>
              <a:rPr lang="en-US" dirty="0"/>
              <a:t>may not be </a:t>
            </a:r>
            <a:r>
              <a:rPr lang="en-US" dirty="0" smtClean="0"/>
              <a:t>available after</a:t>
            </a:r>
            <a:r>
              <a:rPr lang="en-US" dirty="0"/>
              <a:t> </a:t>
            </a:r>
            <a:r>
              <a:rPr lang="en-US" dirty="0" smtClean="0"/>
              <a:t>October 25, 2014</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marL="457200" indent="-457200">
              <a:buFont typeface="Wingdings" panose="05000000000000000000" pitchFamily="2" charset="2"/>
              <a:buChar char="Ø"/>
            </a:pPr>
            <a:r>
              <a:rPr lang="en-US" dirty="0" smtClean="0"/>
              <a:t>Please </a:t>
            </a:r>
            <a:r>
              <a:rPr lang="en-US" dirty="0"/>
              <a:t>visit website for registration details </a:t>
            </a:r>
          </a:p>
          <a:p>
            <a:pPr marL="457200" indent="-457200">
              <a:buFont typeface="Wingdings" panose="05000000000000000000" pitchFamily="2" charset="2"/>
              <a:buChar char="Ø"/>
            </a:pPr>
            <a:r>
              <a:rPr lang="en-US" dirty="0"/>
              <a:t>Direct reservations- </a:t>
            </a:r>
            <a:r>
              <a:rPr lang="en-US" dirty="0">
                <a:solidFill>
                  <a:srgbClr val="BC8F00"/>
                </a:solidFill>
              </a:rPr>
              <a:t>925-443-4950</a:t>
            </a:r>
            <a:r>
              <a:rPr lang="en-US" dirty="0"/>
              <a:t>; </a:t>
            </a:r>
          </a:p>
          <a:p>
            <a:pPr marL="457200" indent="-457200">
              <a:buFont typeface="Wingdings" panose="05000000000000000000" pitchFamily="2" charset="2"/>
              <a:buChar char="Ø"/>
            </a:pPr>
            <a:r>
              <a:rPr lang="en-US" dirty="0"/>
              <a:t>Toll-free reservations- </a:t>
            </a:r>
            <a:r>
              <a:rPr lang="en-US" dirty="0">
                <a:solidFill>
                  <a:srgbClr val="BC8F00"/>
                </a:solidFill>
              </a:rPr>
              <a:t>1-800-222-TREE</a:t>
            </a:r>
            <a:r>
              <a:rPr lang="en-US" dirty="0"/>
              <a:t> </a:t>
            </a:r>
          </a:p>
          <a:p>
            <a:pPr>
              <a:buFont typeface="Wingdings" panose="05000000000000000000" pitchFamily="2" charset="2"/>
              <a:buChar char="Ø"/>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5394223"/>
              </p:ext>
            </p:extLst>
          </p:nvPr>
        </p:nvGraphicFramePr>
        <p:xfrm>
          <a:off x="1075474" y="2008396"/>
          <a:ext cx="6884494" cy="2739449"/>
        </p:xfrm>
        <a:graphic>
          <a:graphicData uri="http://schemas.openxmlformats.org/drawingml/2006/table">
            <a:tbl>
              <a:tblPr/>
              <a:tblGrid>
                <a:gridCol w="3442247"/>
                <a:gridCol w="3442247"/>
              </a:tblGrid>
              <a:tr h="696986">
                <a:tc>
                  <a:txBody>
                    <a:bodyPr/>
                    <a:lstStyle/>
                    <a:p>
                      <a:pPr algn="ctr" fontAlgn="ctr"/>
                      <a:r>
                        <a:rPr lang="en-US" sz="2000" dirty="0">
                          <a:solidFill>
                            <a:schemeClr val="tx1"/>
                          </a:solidFill>
                          <a:effectLst/>
                        </a:rPr>
                        <a:t>Room Type</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dirty="0">
                          <a:solidFill>
                            <a:schemeClr val="tx1"/>
                          </a:solidFill>
                          <a:effectLst/>
                        </a:rPr>
                        <a:t>Rate </a:t>
                      </a:r>
                      <a:r>
                        <a:rPr lang="en-US" sz="2000" dirty="0" smtClean="0">
                          <a:solidFill>
                            <a:schemeClr val="tx1"/>
                          </a:solidFill>
                          <a:effectLst/>
                        </a:rPr>
                        <a:t>after </a:t>
                      </a:r>
                      <a:r>
                        <a:rPr lang="en-US" sz="2000" b="1" dirty="0" smtClean="0">
                          <a:solidFill>
                            <a:schemeClr val="tx1"/>
                          </a:solidFill>
                          <a:effectLst/>
                        </a:rPr>
                        <a:t>10/25/2014</a:t>
                      </a:r>
                      <a:endParaRPr lang="en-US" sz="2000" dirty="0">
                        <a:solidFill>
                          <a:schemeClr val="tx1"/>
                        </a:solidFill>
                        <a:effectLs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9441">
                <a:tc>
                  <a:txBody>
                    <a:bodyPr/>
                    <a:lstStyle/>
                    <a:p>
                      <a:pPr algn="ctr" fontAlgn="ctr"/>
                      <a:r>
                        <a:rPr lang="en-US" sz="2000" dirty="0">
                          <a:solidFill>
                            <a:schemeClr val="tx1"/>
                          </a:solidFill>
                          <a:effectLst/>
                        </a:rPr>
                        <a:t>Double (2 beds)</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dirty="0">
                          <a:solidFill>
                            <a:schemeClr val="tx1"/>
                          </a:solidFill>
                          <a:effectLst/>
                        </a:rPr>
                        <a:t>$85+ (TBD)</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9441">
                <a:tc>
                  <a:txBody>
                    <a:bodyPr/>
                    <a:lstStyle/>
                    <a:p>
                      <a:pPr algn="ctr" fontAlgn="ctr"/>
                      <a:r>
                        <a:rPr lang="en-US" sz="2000" dirty="0">
                          <a:solidFill>
                            <a:schemeClr val="tx1"/>
                          </a:solidFill>
                          <a:effectLst/>
                        </a:rPr>
                        <a:t>King (1 bed)</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dirty="0">
                          <a:solidFill>
                            <a:schemeClr val="tx1"/>
                          </a:solidFill>
                          <a:effectLst/>
                        </a:rPr>
                        <a:t>$85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3581">
                <a:tc>
                  <a:txBody>
                    <a:bodyPr/>
                    <a:lstStyle/>
                    <a:p>
                      <a:pPr algn="ctr" fontAlgn="ctr"/>
                      <a:r>
                        <a:rPr lang="en-US" sz="2000" dirty="0">
                          <a:solidFill>
                            <a:schemeClr val="tx1"/>
                          </a:solidFill>
                          <a:effectLst/>
                        </a:rPr>
                        <a:t>King (Deluxe-Includes Microwave and Refrigerator)</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dirty="0">
                          <a:solidFill>
                            <a:schemeClr val="tx1"/>
                          </a:solidFill>
                          <a:effectLst/>
                        </a:rPr>
                        <a:t>$89</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46113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98" y="141844"/>
            <a:ext cx="10515600" cy="1325563"/>
          </a:xfrm>
        </p:spPr>
        <p:txBody>
          <a:bodyPr/>
          <a:lstStyle/>
          <a:p>
            <a:r>
              <a:rPr lang="en-US" dirty="0" smtClean="0">
                <a:latin typeface="Brush Script MT" panose="03060802040406070304" pitchFamily="66" charset="0"/>
              </a:rPr>
              <a:t>Devotion</a:t>
            </a:r>
            <a:endParaRPr lang="en-US" dirty="0"/>
          </a:p>
        </p:txBody>
      </p:sp>
      <p:sp>
        <p:nvSpPr>
          <p:cNvPr id="5" name="Rectangle 1"/>
          <p:cNvSpPr>
            <a:spLocks noChangeArrowheads="1"/>
          </p:cNvSpPr>
          <p:nvPr/>
        </p:nvSpPr>
        <p:spPr bwMode="auto">
          <a:xfrm>
            <a:off x="-24407351" y="-269304"/>
            <a:ext cx="3659935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GAB 2014 : Event Schedule</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Content Placeholder 5"/>
          <p:cNvSpPr>
            <a:spLocks noGrp="1"/>
          </p:cNvSpPr>
          <p:nvPr>
            <p:ph idx="1"/>
          </p:nvPr>
        </p:nvSpPr>
        <p:spPr>
          <a:xfrm>
            <a:off x="763028" y="1098190"/>
            <a:ext cx="10515600" cy="4351338"/>
          </a:xfrm>
        </p:spPr>
        <p:txBody>
          <a:bodyPr/>
          <a:lstStyle/>
          <a:p>
            <a:pPr marL="0" indent="0">
              <a:buNone/>
            </a:pPr>
            <a:r>
              <a:rPr lang="en-US" dirty="0" smtClean="0"/>
              <a:t>Saturday</a:t>
            </a:r>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99364403"/>
              </p:ext>
            </p:extLst>
          </p:nvPr>
        </p:nvGraphicFramePr>
        <p:xfrm>
          <a:off x="883218" y="1797854"/>
          <a:ext cx="9632382" cy="4544776"/>
        </p:xfrm>
        <a:graphic>
          <a:graphicData uri="http://schemas.openxmlformats.org/drawingml/2006/table">
            <a:tbl>
              <a:tblPr/>
              <a:tblGrid>
                <a:gridCol w="5892899"/>
                <a:gridCol w="3739483"/>
              </a:tblGrid>
              <a:tr h="6171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800" dirty="0" smtClean="0">
                          <a:solidFill>
                            <a:srgbClr val="000000"/>
                          </a:solidFill>
                          <a:effectLst/>
                          <a:latin typeface="+mn-lt"/>
                        </a:rPr>
                        <a:t>Multi-Faith / Sri </a:t>
                      </a:r>
                      <a:r>
                        <a:rPr lang="en-US" sz="2800" dirty="0" err="1" smtClean="0">
                          <a:solidFill>
                            <a:srgbClr val="000000"/>
                          </a:solidFill>
                          <a:effectLst/>
                          <a:latin typeface="+mn-lt"/>
                        </a:rPr>
                        <a:t>Rudram</a:t>
                      </a:r>
                      <a:endParaRPr lang="en-US" sz="2800" dirty="0" smtClean="0">
                        <a:solidFill>
                          <a:srgbClr val="000000"/>
                        </a:solidFill>
                        <a:effectLst/>
                        <a:latin typeface="+mn-lt"/>
                      </a:endParaRP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effectLst/>
                          <a:latin typeface="+mn-lt"/>
                        </a:rPr>
                        <a:t>5:15 - 5:50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5636">
                <a:tc>
                  <a:txBody>
                    <a:bodyPr/>
                    <a:lstStyle/>
                    <a:p>
                      <a:pPr algn="ctr" rtl="0" fontAlgn="b"/>
                      <a:r>
                        <a:rPr lang="en-US" sz="2800" dirty="0">
                          <a:solidFill>
                            <a:srgbClr val="000000"/>
                          </a:solidFill>
                          <a:effectLst/>
                          <a:latin typeface="+mn-lt"/>
                        </a:rPr>
                        <a:t>Meditation / Silent Sitting</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kern="1200" dirty="0">
                          <a:solidFill>
                            <a:srgbClr val="000000"/>
                          </a:solidFill>
                          <a:effectLst/>
                          <a:latin typeface="+mn-lt"/>
                          <a:ea typeface="+mn-ea"/>
                          <a:cs typeface="+mn-cs"/>
                        </a:rPr>
                        <a:t>5:50 - 6 :00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5636">
                <a:tc>
                  <a:txBody>
                    <a:bodyPr/>
                    <a:lstStyle/>
                    <a:p>
                      <a:pPr algn="ctr" rtl="0" fontAlgn="b"/>
                      <a:r>
                        <a:rPr lang="en-US" sz="2800" dirty="0">
                          <a:solidFill>
                            <a:srgbClr val="000000"/>
                          </a:solidFill>
                          <a:effectLst/>
                          <a:latin typeface="+mn-lt"/>
                        </a:rPr>
                        <a:t>GAB Unity Session - Individual Singers</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rPr>
                        <a:t>6:00 - 7:30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99496">
                <a:tc>
                  <a:txBody>
                    <a:bodyPr/>
                    <a:lstStyle/>
                    <a:p>
                      <a:pPr algn="ctr" rtl="0" fontAlgn="b"/>
                      <a:r>
                        <a:rPr lang="it-IT" sz="2800" dirty="0">
                          <a:solidFill>
                            <a:srgbClr val="000000"/>
                          </a:solidFill>
                          <a:effectLst/>
                          <a:latin typeface="+mn-lt"/>
                        </a:rPr>
                        <a:t>SSE Regional [ Stockton, Pleasanton, Concord, Sacramento, Modesto ]</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rPr>
                        <a:t>7:30 - 9:15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5636">
                <a:tc>
                  <a:txBody>
                    <a:bodyPr/>
                    <a:lstStyle/>
                    <a:p>
                      <a:pPr algn="ctr" rtl="0" fontAlgn="b"/>
                      <a:r>
                        <a:rPr lang="en-US" sz="2800" dirty="0">
                          <a:solidFill>
                            <a:srgbClr val="000000"/>
                          </a:solidFill>
                          <a:effectLst/>
                          <a:latin typeface="+mn-lt"/>
                        </a:rPr>
                        <a:t>Sacramento Center</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rPr>
                        <a:t>9:15 - 10:15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5636">
                <a:tc>
                  <a:txBody>
                    <a:bodyPr/>
                    <a:lstStyle/>
                    <a:p>
                      <a:pPr algn="ctr" rtl="0" fontAlgn="b"/>
                      <a:r>
                        <a:rPr lang="en-US" sz="2800" dirty="0">
                          <a:solidFill>
                            <a:srgbClr val="000000"/>
                          </a:solidFill>
                          <a:effectLst/>
                          <a:latin typeface="+mn-lt"/>
                        </a:rPr>
                        <a:t>Modesto</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rPr>
                        <a:t>10:15 - 10:45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5636">
                <a:tc>
                  <a:txBody>
                    <a:bodyPr/>
                    <a:lstStyle/>
                    <a:p>
                      <a:pPr algn="ctr" rtl="0" fontAlgn="b"/>
                      <a:r>
                        <a:rPr lang="en-US" sz="2800" dirty="0">
                          <a:solidFill>
                            <a:srgbClr val="000000"/>
                          </a:solidFill>
                          <a:effectLst/>
                          <a:latin typeface="+mn-lt"/>
                        </a:rPr>
                        <a:t>Pleasanton Center</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rPr>
                        <a:t>10:45 - 12:00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6954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ush Script MT" panose="03060802040406070304" pitchFamily="66" charset="0"/>
              </a:rPr>
              <a:t>Devotion</a:t>
            </a:r>
            <a:endParaRPr lang="en-US" dirty="0"/>
          </a:p>
        </p:txBody>
      </p:sp>
      <p:sp>
        <p:nvSpPr>
          <p:cNvPr id="3" name="Content Placeholder 2"/>
          <p:cNvSpPr>
            <a:spLocks noGrp="1"/>
          </p:cNvSpPr>
          <p:nvPr>
            <p:ph idx="1"/>
          </p:nvPr>
        </p:nvSpPr>
        <p:spPr>
          <a:xfrm>
            <a:off x="838200" y="1405001"/>
            <a:ext cx="10515600" cy="4351338"/>
          </a:xfrm>
        </p:spPr>
        <p:txBody>
          <a:bodyPr/>
          <a:lstStyle/>
          <a:p>
            <a:pPr marL="0" indent="0">
              <a:buNone/>
            </a:pPr>
            <a:r>
              <a:rPr lang="en-US" dirty="0" smtClean="0"/>
              <a:t>Sunday</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578502"/>
              </p:ext>
            </p:extLst>
          </p:nvPr>
        </p:nvGraphicFramePr>
        <p:xfrm>
          <a:off x="936439" y="1918802"/>
          <a:ext cx="9989468" cy="4786797"/>
        </p:xfrm>
        <a:graphic>
          <a:graphicData uri="http://schemas.openxmlformats.org/drawingml/2006/table">
            <a:tbl>
              <a:tblPr/>
              <a:tblGrid>
                <a:gridCol w="4994734"/>
                <a:gridCol w="4994734"/>
              </a:tblGrid>
              <a:tr h="564222">
                <a:tc>
                  <a:txBody>
                    <a:bodyPr/>
                    <a:lstStyle/>
                    <a:p>
                      <a:pPr algn="ctr"/>
                      <a:r>
                        <a:rPr lang="en-US" sz="2800" dirty="0" smtClean="0">
                          <a:latin typeface="+mn-lt"/>
                          <a:ea typeface="Verdana" panose="020B0604030504040204" pitchFamily="34" charset="0"/>
                          <a:cs typeface="Verdana" panose="020B0604030504040204" pitchFamily="34" charset="0"/>
                        </a:rPr>
                        <a:t>Concord</a:t>
                      </a:r>
                      <a:endParaRPr lang="en-US" sz="2800" dirty="0">
                        <a:latin typeface="+mn-lt"/>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mn-lt"/>
                          <a:ea typeface="Verdana" panose="020B0604030504040204" pitchFamily="34" charset="0"/>
                          <a:cs typeface="Verdana" panose="020B0604030504040204" pitchFamily="34" charset="0"/>
                        </a:rPr>
                        <a:t>12:00 - 1:00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175">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San Francisco</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1:00 - 1:30 AM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9175">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Unison English</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1:30 - 1:45 AM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9175">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Young Adults</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1:45 – 3:15 AM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9175">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Special GAB</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3:15 – 4:15 AM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9175">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Peninsula Center</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4:15 – 5:15 AM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9175">
                <a:tc>
                  <a:txBody>
                    <a:bodyPr/>
                    <a:lstStyle/>
                    <a:p>
                      <a:pPr algn="ctr" rtl="0" fontAlgn="b"/>
                      <a:r>
                        <a:rPr lang="en-US" sz="2800" dirty="0" err="1">
                          <a:solidFill>
                            <a:srgbClr val="000000"/>
                          </a:solidFill>
                          <a:effectLst/>
                          <a:latin typeface="+mn-lt"/>
                          <a:ea typeface="Verdana" panose="020B0604030504040204" pitchFamily="34" charset="0"/>
                          <a:cs typeface="Verdana" panose="020B0604030504040204" pitchFamily="34" charset="0"/>
                        </a:rPr>
                        <a:t>Suprabatham</a:t>
                      </a:r>
                      <a:endParaRPr lang="en-US" sz="2800" dirty="0">
                        <a:solidFill>
                          <a:srgbClr val="000000"/>
                        </a:solidFill>
                        <a:effectLst/>
                        <a:latin typeface="+mn-lt"/>
                        <a:ea typeface="Verdana" panose="020B0604030504040204" pitchFamily="34" charset="0"/>
                        <a:cs typeface="Verdana" panose="020B0604030504040204" pitchFamily="34" charset="0"/>
                      </a:endParaRP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5:15 – 5:45 AM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9175">
                <a:tc>
                  <a:txBody>
                    <a:bodyPr/>
                    <a:lstStyle/>
                    <a:p>
                      <a:pPr algn="ctr" rtl="0" fontAlgn="b"/>
                      <a:r>
                        <a:rPr lang="en-US" sz="2800" dirty="0" smtClean="0">
                          <a:solidFill>
                            <a:srgbClr val="000000"/>
                          </a:solidFill>
                          <a:effectLst/>
                          <a:latin typeface="+mn-lt"/>
                          <a:ea typeface="Verdana" panose="020B0604030504040204" pitchFamily="34" charset="0"/>
                          <a:cs typeface="Verdana" panose="020B0604030504040204" pitchFamily="34" charset="0"/>
                        </a:rPr>
                        <a:t>CSJ</a:t>
                      </a:r>
                      <a:endParaRPr lang="en-US" sz="2800" dirty="0">
                        <a:solidFill>
                          <a:srgbClr val="000000"/>
                        </a:solidFill>
                        <a:effectLst/>
                        <a:latin typeface="+mn-lt"/>
                        <a:ea typeface="Verdana" panose="020B0604030504040204" pitchFamily="34" charset="0"/>
                        <a:cs typeface="Verdana" panose="020B0604030504040204" pitchFamily="34" charset="0"/>
                      </a:endParaRP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smtClean="0">
                          <a:solidFill>
                            <a:srgbClr val="000000"/>
                          </a:solidFill>
                          <a:effectLst/>
                          <a:latin typeface="+mn-lt"/>
                          <a:ea typeface="Verdana" panose="020B0604030504040204" pitchFamily="34" charset="0"/>
                          <a:cs typeface="Verdana" panose="020B0604030504040204" pitchFamily="34" charset="0"/>
                        </a:rPr>
                        <a:t>5:45 – 6:45 AM</a:t>
                      </a:r>
                      <a:endParaRPr lang="en-US" sz="2800" dirty="0">
                        <a:solidFill>
                          <a:srgbClr val="000000"/>
                        </a:solidFill>
                        <a:effectLst/>
                        <a:latin typeface="+mn-lt"/>
                        <a:ea typeface="Verdana" panose="020B0604030504040204" pitchFamily="34" charset="0"/>
                        <a:cs typeface="Verdana" panose="020B0604030504040204" pitchFamily="34" charset="0"/>
                      </a:endParaRP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9175">
                <a:tc>
                  <a:txBody>
                    <a:bodyPr/>
                    <a:lstStyle/>
                    <a:p>
                      <a:pPr algn="ctr" rtl="0" fontAlgn="b"/>
                      <a:r>
                        <a:rPr lang="en-US" sz="2800" dirty="0" smtClean="0">
                          <a:solidFill>
                            <a:srgbClr val="000000"/>
                          </a:solidFill>
                          <a:effectLst/>
                          <a:latin typeface="+mn-lt"/>
                          <a:ea typeface="Verdana" panose="020B0604030504040204" pitchFamily="34" charset="0"/>
                          <a:cs typeface="Verdana" panose="020B0604030504040204" pitchFamily="34" charset="0"/>
                        </a:rPr>
                        <a:t>Fremont</a:t>
                      </a:r>
                      <a:endParaRPr lang="en-US" sz="2800" dirty="0">
                        <a:solidFill>
                          <a:srgbClr val="000000"/>
                        </a:solidFill>
                        <a:effectLst/>
                        <a:latin typeface="+mn-lt"/>
                        <a:ea typeface="Verdana" panose="020B0604030504040204" pitchFamily="34" charset="0"/>
                        <a:cs typeface="Verdana" panose="020B0604030504040204" pitchFamily="34" charset="0"/>
                      </a:endParaRP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smtClean="0">
                          <a:solidFill>
                            <a:srgbClr val="000000"/>
                          </a:solidFill>
                          <a:effectLst/>
                          <a:latin typeface="+mn-lt"/>
                          <a:ea typeface="Verdana" panose="020B0604030504040204" pitchFamily="34" charset="0"/>
                          <a:cs typeface="Verdana" panose="020B0604030504040204" pitchFamily="34" charset="0"/>
                        </a:rPr>
                        <a:t>6:45 – 7:45 AM</a:t>
                      </a:r>
                      <a:endParaRPr lang="en-US" sz="2800" dirty="0">
                        <a:solidFill>
                          <a:srgbClr val="000000"/>
                        </a:solidFill>
                        <a:effectLst/>
                        <a:latin typeface="+mn-lt"/>
                        <a:ea typeface="Verdana" panose="020B0604030504040204" pitchFamily="34" charset="0"/>
                        <a:cs typeface="Verdana" panose="020B0604030504040204" pitchFamily="34" charset="0"/>
                      </a:endParaRP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9175">
                <a:tc>
                  <a:txBody>
                    <a:bodyPr/>
                    <a:lstStyle/>
                    <a:p>
                      <a:pPr algn="ctr" rtl="0" fontAlgn="b"/>
                      <a:r>
                        <a:rPr lang="en-US" sz="2800" dirty="0" smtClean="0">
                          <a:solidFill>
                            <a:srgbClr val="000000"/>
                          </a:solidFill>
                          <a:effectLst/>
                          <a:latin typeface="+mn-lt"/>
                          <a:ea typeface="Verdana" panose="020B0604030504040204" pitchFamily="34" charset="0"/>
                          <a:cs typeface="Verdana" panose="020B0604030504040204" pitchFamily="34" charset="0"/>
                        </a:rPr>
                        <a:t>Oakland</a:t>
                      </a:r>
                      <a:endParaRPr lang="en-US" sz="2800" dirty="0">
                        <a:solidFill>
                          <a:srgbClr val="000000"/>
                        </a:solidFill>
                        <a:effectLst/>
                        <a:latin typeface="+mn-lt"/>
                        <a:ea typeface="Verdana" panose="020B0604030504040204" pitchFamily="34" charset="0"/>
                        <a:cs typeface="Verdana" panose="020B0604030504040204" pitchFamily="34" charset="0"/>
                      </a:endParaRP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smtClean="0">
                          <a:solidFill>
                            <a:srgbClr val="000000"/>
                          </a:solidFill>
                          <a:effectLst/>
                          <a:latin typeface="+mn-lt"/>
                          <a:ea typeface="Verdana" panose="020B0604030504040204" pitchFamily="34" charset="0"/>
                          <a:cs typeface="Verdana" panose="020B0604030504040204" pitchFamily="34" charset="0"/>
                        </a:rPr>
                        <a:t>7:45 – 8:05 AM</a:t>
                      </a:r>
                      <a:endParaRPr lang="en-US" sz="2800" dirty="0">
                        <a:solidFill>
                          <a:srgbClr val="000000"/>
                        </a:solidFill>
                        <a:effectLst/>
                        <a:latin typeface="+mn-lt"/>
                        <a:ea typeface="Verdana" panose="020B0604030504040204" pitchFamily="34" charset="0"/>
                        <a:cs typeface="Verdana" panose="020B0604030504040204" pitchFamily="34" charset="0"/>
                      </a:endParaRP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1"/>
          <p:cNvSpPr>
            <a:spLocks noChangeArrowheads="1"/>
          </p:cNvSpPr>
          <p:nvPr/>
        </p:nvSpPr>
        <p:spPr bwMode="auto">
          <a:xfrm>
            <a:off x="417576" y="31111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3879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54" y="247896"/>
            <a:ext cx="10515600" cy="713397"/>
          </a:xfrm>
        </p:spPr>
        <p:txBody>
          <a:bodyPr/>
          <a:lstStyle/>
          <a:p>
            <a:r>
              <a:rPr lang="en-US" dirty="0">
                <a:latin typeface="Brush Script MT" panose="03060802040406070304" pitchFamily="66" charset="0"/>
              </a:rPr>
              <a:t>Devotion</a:t>
            </a:r>
            <a:endParaRPr lang="en-US" dirty="0"/>
          </a:p>
        </p:txBody>
      </p:sp>
      <p:sp>
        <p:nvSpPr>
          <p:cNvPr id="3" name="Content Placeholder 2"/>
          <p:cNvSpPr>
            <a:spLocks noGrp="1"/>
          </p:cNvSpPr>
          <p:nvPr>
            <p:ph idx="1"/>
          </p:nvPr>
        </p:nvSpPr>
        <p:spPr>
          <a:xfrm>
            <a:off x="826477" y="868553"/>
            <a:ext cx="10515600" cy="4351338"/>
          </a:xfrm>
        </p:spPr>
        <p:txBody>
          <a:bodyPr/>
          <a:lstStyle/>
          <a:p>
            <a:pPr marL="0" indent="0">
              <a:buNone/>
            </a:pPr>
            <a:r>
              <a:rPr lang="en-US" dirty="0" smtClean="0"/>
              <a:t>Sunday</a:t>
            </a:r>
          </a:p>
        </p:txBody>
      </p:sp>
      <p:graphicFrame>
        <p:nvGraphicFramePr>
          <p:cNvPr id="4" name="Table 3"/>
          <p:cNvGraphicFramePr>
            <a:graphicFrameLocks noGrp="1"/>
          </p:cNvGraphicFramePr>
          <p:nvPr>
            <p:extLst>
              <p:ext uri="{D42A27DB-BD31-4B8C-83A1-F6EECF244321}">
                <p14:modId xmlns:p14="http://schemas.microsoft.com/office/powerpoint/2010/main" val="3257024333"/>
              </p:ext>
            </p:extLst>
          </p:nvPr>
        </p:nvGraphicFramePr>
        <p:xfrm>
          <a:off x="861878" y="1277814"/>
          <a:ext cx="10251598" cy="5466080"/>
        </p:xfrm>
        <a:graphic>
          <a:graphicData uri="http://schemas.openxmlformats.org/drawingml/2006/table">
            <a:tbl>
              <a:tblPr/>
              <a:tblGrid>
                <a:gridCol w="5125799"/>
                <a:gridCol w="5125799"/>
              </a:tblGrid>
              <a:tr h="422032">
                <a:tc>
                  <a:txBody>
                    <a:bodyPr/>
                    <a:lstStyle/>
                    <a:p>
                      <a:pPr algn="ctr"/>
                      <a:r>
                        <a:rPr lang="en-US" sz="2800" dirty="0" smtClean="0">
                          <a:solidFill>
                            <a:srgbClr val="000000"/>
                          </a:solidFill>
                          <a:effectLst/>
                          <a:latin typeface="+mn-lt"/>
                          <a:ea typeface="Verdana" panose="020B0604030504040204" pitchFamily="34" charset="0"/>
                          <a:cs typeface="Verdana" panose="020B0604030504040204" pitchFamily="34" charset="0"/>
                        </a:rPr>
                        <a:t>GAB Unity Session</a:t>
                      </a:r>
                      <a:endParaRPr lang="en-US" sz="2800" dirty="0" smtClean="0">
                        <a:latin typeface="+mn-lt"/>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mn-lt"/>
                          <a:ea typeface="Verdana" panose="020B0604030504040204" pitchFamily="34" charset="0"/>
                          <a:cs typeface="Verdana" panose="020B0604030504040204" pitchFamily="34" charset="0"/>
                        </a:rPr>
                        <a:t>8:05</a:t>
                      </a:r>
                      <a:r>
                        <a:rPr lang="en-US" sz="2800" baseline="0" dirty="0" smtClean="0">
                          <a:latin typeface="+mn-lt"/>
                          <a:ea typeface="Verdana" panose="020B0604030504040204" pitchFamily="34" charset="0"/>
                          <a:cs typeface="Verdana" panose="020B0604030504040204" pitchFamily="34" charset="0"/>
                        </a:rPr>
                        <a:t> – 8:30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5447">
                <a:tc>
                  <a:txBody>
                    <a:bodyPr/>
                    <a:lstStyle/>
                    <a:p>
                      <a:pPr algn="ctr" rtl="0" fontAlgn="b"/>
                      <a:r>
                        <a:rPr lang="it-IT" sz="2800" dirty="0">
                          <a:solidFill>
                            <a:srgbClr val="000000"/>
                          </a:solidFill>
                          <a:effectLst/>
                          <a:latin typeface="+mn-lt"/>
                          <a:ea typeface="Verdana" panose="020B0604030504040204" pitchFamily="34" charset="0"/>
                          <a:cs typeface="Verdana" panose="020B0604030504040204" pitchFamily="34" charset="0"/>
                        </a:rPr>
                        <a:t>SSE Regional [Peninsula, Fremont, San Jose, Oakland ]</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8:30 - 9:45 AM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230">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San Jose</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9:45 - 10:30 AM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230">
                <a:tc>
                  <a:txBody>
                    <a:bodyPr/>
                    <a:lstStyle/>
                    <a:p>
                      <a:pPr algn="ctr" rtl="0" fontAlgn="b"/>
                      <a:r>
                        <a:rPr lang="nl-NL" sz="2800" dirty="0">
                          <a:solidFill>
                            <a:srgbClr val="000000"/>
                          </a:solidFill>
                          <a:effectLst/>
                          <a:latin typeface="+mn-lt"/>
                          <a:ea typeface="Verdana" panose="020B0604030504040204" pitchFamily="34" charset="0"/>
                          <a:cs typeface="Verdana" panose="020B0604030504040204" pitchFamily="34" charset="0"/>
                        </a:rPr>
                        <a:t>SSE Regional [ CSJ, Elk Grove ]</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10:30 - 12:05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230">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Fresno</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12:05 – 12:45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230">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Stockton</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12:45 - 1:45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230">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Elk Grove</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1:45 - 2:45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230">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CSJ</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2:45 - 3:45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5389">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Unison</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3:45 - 4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192">
                <a:tc>
                  <a:txBody>
                    <a:bodyPr/>
                    <a:lstStyle/>
                    <a:p>
                      <a:pPr algn="ctr" rtl="0" fontAlgn="b"/>
                      <a:r>
                        <a:rPr lang="en-US" sz="2600" dirty="0">
                          <a:solidFill>
                            <a:srgbClr val="000000"/>
                          </a:solidFill>
                          <a:effectLst/>
                          <a:latin typeface="+mn-lt"/>
                          <a:ea typeface="Verdana" panose="020B0604030504040204" pitchFamily="34" charset="0"/>
                          <a:cs typeface="Verdana" panose="020B0604030504040204" pitchFamily="34" charset="0"/>
                        </a:rPr>
                        <a:t>GAB Unity Session - Individual Singers</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4 - 5:30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230">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Rapid Sequence / Closing Prayers</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800" dirty="0">
                          <a:solidFill>
                            <a:srgbClr val="000000"/>
                          </a:solidFill>
                          <a:effectLst/>
                          <a:latin typeface="+mn-lt"/>
                          <a:ea typeface="Verdana" panose="020B0604030504040204" pitchFamily="34" charset="0"/>
                          <a:cs typeface="Verdana" panose="020B0604030504040204" pitchFamily="34" charset="0"/>
                        </a:rPr>
                        <a:t>5:30 - 6:00 PM</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61297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ush Script MT" panose="03060802040406070304" pitchFamily="66" charset="0"/>
              </a:rPr>
              <a:t>Devotion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tabLst>
                <a:tab pos="0" algn="l"/>
              </a:tabLst>
            </a:pPr>
            <a:r>
              <a:rPr lang="en-US" dirty="0"/>
              <a:t>Please follow guidelines that have already been communicated </a:t>
            </a:r>
            <a:r>
              <a:rPr lang="en-US" dirty="0" smtClean="0"/>
              <a:t> </a:t>
            </a:r>
            <a:r>
              <a:rPr lang="en-US" dirty="0"/>
              <a:t>to Center Devotion Coordinators. </a:t>
            </a:r>
            <a:r>
              <a:rPr lang="en-US" dirty="0">
                <a:latin typeface="Calibri" panose="020F0502020204030204" pitchFamily="34" charset="0"/>
              </a:rPr>
              <a:t> </a:t>
            </a:r>
            <a:endParaRPr lang="en-US" dirty="0" smtClean="0">
              <a:latin typeface="Calibri" panose="020F0502020204030204" pitchFamily="34" charset="0"/>
            </a:endParaRPr>
          </a:p>
          <a:p>
            <a:pPr>
              <a:buFont typeface="Wingdings" panose="05000000000000000000" pitchFamily="2" charset="2"/>
              <a:buChar char="Ø"/>
              <a:tabLst>
                <a:tab pos="0" algn="l"/>
              </a:tabLst>
            </a:pPr>
            <a:endParaRPr lang="en-US" dirty="0">
              <a:latin typeface="Calibri" panose="020F0502020204030204" pitchFamily="34" charset="0"/>
            </a:endParaRPr>
          </a:p>
          <a:p>
            <a:pPr>
              <a:buFont typeface="Wingdings" panose="05000000000000000000" pitchFamily="2" charset="2"/>
              <a:buChar char="Ø"/>
              <a:tabLst>
                <a:tab pos="0" algn="l"/>
              </a:tabLst>
            </a:pPr>
            <a:r>
              <a:rPr lang="en-US" dirty="0" smtClean="0">
                <a:latin typeface="Calibri" panose="020F0502020204030204" pitchFamily="34" charset="0"/>
              </a:rPr>
              <a:t>Please </a:t>
            </a:r>
            <a:r>
              <a:rPr lang="en-US" dirty="0">
                <a:latin typeface="Calibri" panose="020F0502020204030204" pitchFamily="34" charset="0"/>
              </a:rPr>
              <a:t>be present in the </a:t>
            </a:r>
            <a:r>
              <a:rPr lang="en-US" dirty="0" err="1">
                <a:latin typeface="Calibri" panose="020F0502020204030204" pitchFamily="34" charset="0"/>
              </a:rPr>
              <a:t>bhajan</a:t>
            </a:r>
            <a:r>
              <a:rPr lang="en-US" dirty="0">
                <a:latin typeface="Calibri" panose="020F0502020204030204" pitchFamily="34" charset="0"/>
              </a:rPr>
              <a:t> hall at least one hour ahead of your </a:t>
            </a:r>
          </a:p>
          <a:p>
            <a:pPr marL="0" indent="0">
              <a:buNone/>
              <a:tabLst>
                <a:tab pos="0" algn="l"/>
              </a:tabLst>
            </a:pPr>
            <a:r>
              <a:rPr lang="en-US" dirty="0" smtClean="0">
                <a:latin typeface="Calibri" panose="020F0502020204030204" pitchFamily="34" charset="0"/>
              </a:rPr>
              <a:t>center </a:t>
            </a:r>
            <a:r>
              <a:rPr lang="en-US" dirty="0">
                <a:latin typeface="Calibri" panose="020F0502020204030204" pitchFamily="34" charset="0"/>
              </a:rPr>
              <a:t>slot and one hour after the center slot</a:t>
            </a:r>
            <a:r>
              <a:rPr lang="en-US" dirty="0" smtClean="0">
                <a:latin typeface="Calibri" panose="020F0502020204030204" pitchFamily="34" charset="0"/>
              </a:rPr>
              <a:t>.</a:t>
            </a:r>
          </a:p>
          <a:p>
            <a:pPr marL="0" indent="0">
              <a:buNone/>
              <a:tabLst>
                <a:tab pos="0" algn="l"/>
              </a:tabLst>
            </a:pPr>
            <a:endParaRPr lang="en-US" dirty="0"/>
          </a:p>
          <a:p>
            <a:pPr>
              <a:buFont typeface="Wingdings" panose="05000000000000000000" pitchFamily="2" charset="2"/>
              <a:buChar char="Ø"/>
              <a:tabLst>
                <a:tab pos="0" algn="l"/>
              </a:tabLst>
            </a:pPr>
            <a:r>
              <a:rPr lang="en-US" dirty="0">
                <a:latin typeface="Calibri" panose="020F0502020204030204" pitchFamily="34" charset="0"/>
              </a:rPr>
              <a:t>Musicians - Please tune your instruments ahead of your center slot</a:t>
            </a:r>
          </a:p>
          <a:p>
            <a:pPr marL="0" indent="0">
              <a:buNone/>
              <a:tabLst>
                <a:tab pos="0" algn="l"/>
              </a:tabLst>
            </a:pPr>
            <a:r>
              <a:rPr lang="en-US" dirty="0" smtClean="0">
                <a:latin typeface="Calibri" panose="020F0502020204030204" pitchFamily="34" charset="0"/>
              </a:rPr>
              <a:t> </a:t>
            </a:r>
            <a:r>
              <a:rPr lang="en-US" dirty="0">
                <a:latin typeface="Calibri" panose="020F0502020204030204" pitchFamily="34" charset="0"/>
              </a:rPr>
              <a:t>outside of the </a:t>
            </a:r>
            <a:r>
              <a:rPr lang="en-US" dirty="0" err="1">
                <a:latin typeface="Calibri" panose="020F0502020204030204" pitchFamily="34" charset="0"/>
              </a:rPr>
              <a:t>bhajan</a:t>
            </a:r>
            <a:r>
              <a:rPr lang="en-US" dirty="0">
                <a:latin typeface="Calibri" panose="020F0502020204030204" pitchFamily="34" charset="0"/>
              </a:rPr>
              <a:t> hall. </a:t>
            </a:r>
            <a:endParaRPr lang="en-US" dirty="0"/>
          </a:p>
          <a:p>
            <a:endParaRPr lang="en-US" dirty="0"/>
          </a:p>
        </p:txBody>
      </p:sp>
    </p:spTree>
    <p:extLst>
      <p:ext uri="{BB962C8B-B14F-4D97-AF65-F5344CB8AC3E}">
        <p14:creationId xmlns:p14="http://schemas.microsoft.com/office/powerpoint/2010/main" val="1139505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1387</Words>
  <Application>Microsoft Office PowerPoint</Application>
  <PresentationFormat>Custom</PresentationFormat>
  <Paragraphs>342</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Global Akhanda Bhajans 2014</vt:lpstr>
      <vt:lpstr>Expansion is My Life – Love is the Path. Love is life.</vt:lpstr>
      <vt:lpstr>Expansion is My Life – Love is the Path. Love is life.</vt:lpstr>
      <vt:lpstr>Topics Covered</vt:lpstr>
      <vt:lpstr>Accommodations</vt:lpstr>
      <vt:lpstr>Devotion</vt:lpstr>
      <vt:lpstr>Devotion</vt:lpstr>
      <vt:lpstr>Devotion</vt:lpstr>
      <vt:lpstr>Devotion</vt:lpstr>
      <vt:lpstr>Devotion Team</vt:lpstr>
      <vt:lpstr>SSE</vt:lpstr>
      <vt:lpstr>SSE</vt:lpstr>
      <vt:lpstr>SSE</vt:lpstr>
      <vt:lpstr>SSE</vt:lpstr>
      <vt:lpstr>SSE</vt:lpstr>
      <vt:lpstr>SSE</vt:lpstr>
      <vt:lpstr>SSE Team</vt:lpstr>
      <vt:lpstr>Service</vt:lpstr>
      <vt:lpstr>Service</vt:lpstr>
      <vt:lpstr>Service</vt:lpstr>
      <vt:lpstr>Service Team</vt:lpstr>
      <vt:lpstr>Food</vt:lpstr>
      <vt:lpstr>Instructions for Food drop-off :</vt:lpstr>
      <vt:lpstr>Food Team</vt:lpstr>
      <vt:lpstr>Volunteering at GAB</vt:lpstr>
      <vt:lpstr>Volunteering at GAB</vt:lpstr>
      <vt:lpstr>Volunteer Team </vt:lpstr>
      <vt:lpstr>Do’s and Don’t’s </vt:lpstr>
      <vt:lpstr>Do’s and Don’ts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Ashwini Manjunath Kanadam</dc:creator>
  <cp:lastModifiedBy>akanadam</cp:lastModifiedBy>
  <cp:revision>133</cp:revision>
  <dcterms:created xsi:type="dcterms:W3CDTF">2014-10-21T00:39:09Z</dcterms:created>
  <dcterms:modified xsi:type="dcterms:W3CDTF">2014-10-25T16:16:15Z</dcterms:modified>
</cp:coreProperties>
</file>