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42.xml" ContentType="application/vnd.openxmlformats-officedocument.presentationml.slide+xml"/>
  <Override PartName="/ppt/slides/slide15.xml" ContentType="application/vnd.openxmlformats-officedocument.presentationml.slide+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Layouts/slideLayout13.xml" ContentType="application/vnd.openxmlformats-officedocument.presentationml.slideLayout+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14.xml" ContentType="application/vnd.openxmlformats-officedocument.presentationml.slideLayout+xml"/>
  <Override PartName="/ppt/notesSlides/notesSlide3.xml" ContentType="application/vnd.openxmlformats-officedocument.presentationml.notes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4284" r:id="rId1"/>
  </p:sldMasterIdLst>
  <p:notesMasterIdLst>
    <p:notesMasterId r:id="rId4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p:scale>
          <a:sx n="76" d="100"/>
          <a:sy n="76" d="100"/>
        </p:scale>
        <p:origin x="-944" y="-224"/>
      </p:cViewPr>
      <p:guideLst>
        <p:guide orient="horz" pos="2160"/>
        <p:guide pos="2880"/>
      </p:guideLst>
    </p:cSldViewPr>
  </p:slideViewPr>
  <p:notesTextViewPr>
    <p:cViewPr>
      <p:scale>
        <a:sx n="1" d="1"/>
        <a:sy n="1" d="1"/>
      </p:scale>
      <p:origin x="0" y="0"/>
    </p:cViewPr>
  </p:notesTextViewPr>
  <p:sorterViewPr>
    <p:cViewPr>
      <p:scale>
        <a:sx n="100" d="100"/>
        <a:sy n="100" d="100"/>
      </p:scale>
      <p:origin x="0" y="8346"/>
    </p:cViewPr>
  </p:sorter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901DB4-9F58-4A5A-AD09-FB79483512EF}" type="datetimeFigureOut">
              <a:rPr lang="en-US" smtClean="0"/>
              <a:pPr/>
              <a:t>3/12/15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D052F5-6F37-4C90-B1AE-5F73600A9F3E}"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48946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p:spPr>
        <p:txBody>
          <a:bodyPr/>
          <a:lstStyle/>
          <a:p>
            <a:endParaRPr lang="en-US" dirty="0" smtClean="0"/>
          </a:p>
        </p:txBody>
      </p:sp>
      <p:sp>
        <p:nvSpPr>
          <p:cNvPr id="62468" name="Slide Number Placeholder 3"/>
          <p:cNvSpPr>
            <a:spLocks noGrp="1"/>
          </p:cNvSpPr>
          <p:nvPr>
            <p:ph type="sldNum" sz="quarter" idx="5"/>
          </p:nvPr>
        </p:nvSpPr>
        <p:spPr>
          <a:noFill/>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2B117257-2D78-42DB-BCF9-18283591D255}" type="slidenum">
              <a:rPr lang="en-US" smtClean="0">
                <a:latin typeface="Times New Roman" pitchFamily="18" charset="0"/>
              </a:rPr>
              <a:pPr eaLnBrk="1" hangingPunct="1"/>
              <a:t>14</a:t>
            </a:fld>
            <a:endParaRPr lang="en-US" dirty="0" smtClean="0">
              <a:latin typeface="Times New Roman" pitchFamily="18" charset="0"/>
            </a:endParaRPr>
          </a:p>
        </p:txBody>
      </p:sp>
      <p:sp>
        <p:nvSpPr>
          <p:cNvPr id="62469" name="Date Placeholder 4"/>
          <p:cNvSpPr>
            <a:spLocks noGrp="1"/>
          </p:cNvSpPr>
          <p:nvPr>
            <p:ph type="dt" sz="quarter" idx="1"/>
          </p:nvPr>
        </p:nvSpPr>
        <p:spPr>
          <a:noFill/>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US" dirty="0" smtClean="0">
                <a:latin typeface="Times New Roman" pitchFamily="18" charset="0"/>
              </a:rPr>
              <a:t>Feb 9 2013 - San Jose</a:t>
            </a:r>
          </a:p>
        </p:txBody>
      </p:sp>
      <p:sp>
        <p:nvSpPr>
          <p:cNvPr id="62470" name="Footer Placeholder 5"/>
          <p:cNvSpPr>
            <a:spLocks noGrp="1"/>
          </p:cNvSpPr>
          <p:nvPr>
            <p:ph type="ftr" sz="quarter" idx="4"/>
          </p:nvPr>
        </p:nvSpPr>
        <p:spPr>
          <a:noFill/>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77ED0AA8-3433-48AD-821C-0CAEF4877567}" type="slidenum">
              <a:rPr lang="en-US" smtClean="0">
                <a:latin typeface="Times New Roman" pitchFamily="18" charset="0"/>
              </a:rPr>
              <a:pPr eaLnBrk="1" hangingPunct="1"/>
              <a:t>29</a:t>
            </a:fld>
            <a:endParaRPr lang="en-US" dirty="0" smtClean="0">
              <a:latin typeface="Times New Roman"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dirty="0" smtClean="0"/>
              <a:t>Bansidara Kanaiyya</a:t>
            </a:r>
          </a:p>
        </p:txBody>
      </p:sp>
      <p:sp>
        <p:nvSpPr>
          <p:cNvPr id="63493" name="Date Placeholder 1"/>
          <p:cNvSpPr>
            <a:spLocks noGrp="1"/>
          </p:cNvSpPr>
          <p:nvPr>
            <p:ph type="dt" sz="quarter" idx="1"/>
          </p:nvPr>
        </p:nvSpPr>
        <p:spPr>
          <a:noFill/>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US" dirty="0" smtClean="0">
                <a:latin typeface="Times New Roman" pitchFamily="18" charset="0"/>
              </a:rPr>
              <a:t>Feb 9 2013 - San Jose</a:t>
            </a:r>
          </a:p>
        </p:txBody>
      </p:sp>
      <p:sp>
        <p:nvSpPr>
          <p:cNvPr id="63494" name="Footer Placeholder 2"/>
          <p:cNvSpPr>
            <a:spLocks noGrp="1"/>
          </p:cNvSpPr>
          <p:nvPr>
            <p:ph type="ftr" sz="quarter" idx="4"/>
          </p:nvPr>
        </p:nvSpPr>
        <p:spPr>
          <a:noFill/>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78755E8E-F121-4795-A89C-2019D627D55F}" type="slidenum">
              <a:rPr lang="en-US" smtClean="0">
                <a:latin typeface="Times New Roman" pitchFamily="18" charset="0"/>
              </a:rPr>
              <a:pPr eaLnBrk="1" hangingPunct="1"/>
              <a:t>33</a:t>
            </a:fld>
            <a:endParaRPr lang="en-US" dirty="0" smtClean="0">
              <a:latin typeface="Times New Roman"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dirty="0" smtClean="0"/>
              <a:t>Bansidara Kanaiyya</a:t>
            </a:r>
          </a:p>
        </p:txBody>
      </p:sp>
      <p:sp>
        <p:nvSpPr>
          <p:cNvPr id="64517" name="Date Placeholder 1"/>
          <p:cNvSpPr>
            <a:spLocks noGrp="1"/>
          </p:cNvSpPr>
          <p:nvPr>
            <p:ph type="dt" sz="quarter" idx="1"/>
          </p:nvPr>
        </p:nvSpPr>
        <p:spPr>
          <a:noFill/>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US" dirty="0" smtClean="0">
                <a:latin typeface="Times New Roman" pitchFamily="18" charset="0"/>
              </a:rPr>
              <a:t>Feb 9 2013 - San Jose</a:t>
            </a:r>
          </a:p>
        </p:txBody>
      </p:sp>
      <p:sp>
        <p:nvSpPr>
          <p:cNvPr id="64518" name="Footer Placeholder 2"/>
          <p:cNvSpPr>
            <a:spLocks noGrp="1"/>
          </p:cNvSpPr>
          <p:nvPr>
            <p:ph type="ftr" sz="quarter" idx="4"/>
          </p:nvPr>
        </p:nvSpPr>
        <p:spPr>
          <a:noFill/>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endParaRPr lang="en-US"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4E5329-200C-491C-9185-11E7CBEC8107}"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4E5329-200C-491C-9185-11E7CBEC810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4E5329-200C-491C-9185-11E7CBEC8107}"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93255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813"/>
            <a:ext cx="7848600" cy="7127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143000"/>
            <a:ext cx="8229600" cy="4987925"/>
          </a:xfrm>
        </p:spPr>
        <p:txBody>
          <a:bodyPr/>
          <a:lstStyle/>
          <a:p>
            <a:pPr lvl="0"/>
            <a:endParaRPr lang="en-US" noProof="0" dirty="0" smtClean="0"/>
          </a:p>
        </p:txBody>
      </p:sp>
      <p:sp>
        <p:nvSpPr>
          <p:cNvPr id="4" name="Rectangle 4"/>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8400"/>
            <a:ext cx="2133600" cy="457200"/>
          </a:xfrm>
          <a:prstGeom prst="rect">
            <a:avLst/>
          </a:prstGeom>
        </p:spPr>
        <p:txBody>
          <a:bodyPr/>
          <a:lstStyle>
            <a:lvl1pPr>
              <a:defRPr/>
            </a:lvl1pPr>
          </a:lstStyle>
          <a:p>
            <a:pPr>
              <a:defRPr/>
            </a:pPr>
            <a:fld id="{465D28CE-BBEC-4538-A138-33729E5A997E}" type="slidenum">
              <a:rPr lang="en-US"/>
              <a:pPr>
                <a:defRPr/>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71124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813"/>
            <a:ext cx="7848600" cy="7127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143000"/>
            <a:ext cx="4038600" cy="4987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143000"/>
            <a:ext cx="4038600" cy="4987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6553200" y="6248400"/>
            <a:ext cx="2133600" cy="457200"/>
          </a:xfrm>
          <a:prstGeom prst="rect">
            <a:avLst/>
          </a:prstGeom>
        </p:spPr>
        <p:txBody>
          <a:bodyPr/>
          <a:lstStyle>
            <a:lvl1pPr>
              <a:defRPr/>
            </a:lvl1pPr>
          </a:lstStyle>
          <a:p>
            <a:pPr>
              <a:defRPr/>
            </a:pPr>
            <a:fld id="{AE82357F-4AAD-4B90-94D7-17D942A91740}" type="slidenum">
              <a:rPr lang="en-US"/>
              <a:pPr>
                <a:defRPr/>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17038624"/>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4E5329-200C-491C-9185-11E7CBEC810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4E5329-200C-491C-9185-11E7CBEC8107}"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4E5329-200C-491C-9185-11E7CBEC810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4E5329-200C-491C-9185-11E7CBEC8107}"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C4E5329-200C-491C-9185-11E7CBEC810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4E5329-200C-491C-9185-11E7CBEC810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4E5329-200C-491C-9185-11E7CBEC8107}"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4E5329-200C-491C-9185-11E7CBEC810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C4E5329-200C-491C-9185-11E7CBEC810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 id="2147484296" r:id="rId12"/>
    <p:sldLayoutId id="2147484297" r:id="rId13"/>
    <p:sldLayoutId id="2147484298" r:id="rId14"/>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5.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685800" y="838200"/>
            <a:ext cx="8305800" cy="95408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a:r>
              <a:rPr lang="en-US" sz="2800" b="1" dirty="0">
                <a:latin typeface="Garamond" pitchFamily="18" charset="0"/>
              </a:rPr>
              <a:t>i to I Transformation via Sai Bhajans: </a:t>
            </a:r>
          </a:p>
          <a:p>
            <a:pPr algn="ctr"/>
            <a:r>
              <a:rPr lang="en-US" sz="2800" b="1" dirty="0">
                <a:latin typeface="Garamond" pitchFamily="18" charset="0"/>
              </a:rPr>
              <a:t>A Guideline / Workshop</a:t>
            </a:r>
          </a:p>
        </p:txBody>
      </p:sp>
      <p:pic>
        <p:nvPicPr>
          <p:cNvPr id="17411" name="Picture 12" descr="Swami_Talam_2_TIFF"/>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895600" y="2209800"/>
            <a:ext cx="3733800" cy="32654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7412" name="Rectangle 1"/>
          <p:cNvSpPr>
            <a:spLocks noChangeArrowheads="1"/>
          </p:cNvSpPr>
          <p:nvPr/>
        </p:nvSpPr>
        <p:spPr bwMode="auto">
          <a:xfrm>
            <a:off x="3276600" y="5789613"/>
            <a:ext cx="2971800" cy="7842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p>
            <a:pPr algn="ctr">
              <a:spcBef>
                <a:spcPct val="50000"/>
              </a:spcBef>
            </a:pPr>
            <a:r>
              <a:rPr lang="en-US" b="1" dirty="0">
                <a:latin typeface="Garamond" pitchFamily="18" charset="0"/>
              </a:rPr>
              <a:t>San Jose, CA </a:t>
            </a:r>
          </a:p>
          <a:p>
            <a:pPr algn="ctr">
              <a:spcBef>
                <a:spcPct val="50000"/>
              </a:spcBef>
            </a:pPr>
            <a:r>
              <a:rPr lang="en-US" b="1" dirty="0">
                <a:latin typeface="Garamond" pitchFamily="18" charset="0"/>
              </a:rPr>
              <a:t>February 9</a:t>
            </a:r>
            <a:r>
              <a:rPr lang="en-US" b="1" baseline="30000" dirty="0">
                <a:latin typeface="Garamond" pitchFamily="18" charset="0"/>
              </a:rPr>
              <a:t>th</a:t>
            </a:r>
            <a:r>
              <a:rPr lang="en-US" b="1" dirty="0">
                <a:latin typeface="Garamond" pitchFamily="18" charset="0"/>
              </a:rPr>
              <a:t>  2013</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52192560"/>
      </p:ext>
    </p:extLst>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b="1" dirty="0" smtClean="0">
                <a:latin typeface="Garamond" pitchFamily="18" charset="0"/>
              </a:rPr>
              <a:t>Questions from Group 6</a:t>
            </a:r>
          </a:p>
        </p:txBody>
      </p:sp>
      <p:sp>
        <p:nvSpPr>
          <p:cNvPr id="26627" name="Content Placeholder 2"/>
          <p:cNvSpPr>
            <a:spLocks noGrp="1"/>
          </p:cNvSpPr>
          <p:nvPr>
            <p:ph idx="1"/>
          </p:nvPr>
        </p:nvSpPr>
        <p:spPr>
          <a:xfrm>
            <a:off x="762000" y="1371600"/>
            <a:ext cx="8229600" cy="3581400"/>
          </a:xfrm>
        </p:spPr>
        <p:txBody>
          <a:bodyPr/>
          <a:lstStyle/>
          <a:p>
            <a:r>
              <a:rPr lang="en-US" sz="2000" dirty="0" smtClean="0">
                <a:latin typeface="Garamond" pitchFamily="18" charset="0"/>
              </a:rPr>
              <a:t>What are the criteria to select bhajans? Short vs long, simple vs. complex? Do we need to keep in mind that even though the bhajan is very good musically, it might be difficult for the devotees to follow?</a:t>
            </a:r>
          </a:p>
          <a:p>
            <a:r>
              <a:rPr lang="en-US" sz="2000" dirty="0" smtClean="0">
                <a:latin typeface="Garamond" pitchFamily="18" charset="0"/>
              </a:rPr>
              <a:t>Please provide tips to keep improving on Bhajan singing.</a:t>
            </a:r>
          </a:p>
          <a:p>
            <a:r>
              <a:rPr lang="en-US" sz="2000" dirty="0" smtClean="0">
                <a:latin typeface="Garamond" pitchFamily="18" charset="0"/>
              </a:rPr>
              <a:t>How do we encourage center members to take up leading Bhajans?</a:t>
            </a:r>
          </a:p>
          <a:p>
            <a:r>
              <a:rPr lang="en-US" sz="2000" dirty="0" smtClean="0">
                <a:latin typeface="Garamond" pitchFamily="18" charset="0"/>
              </a:rPr>
              <a:t>Is it okay for Bhajan singers to sing bhajans which do not have the typical Bhajan format that Sai Bhajans has: e.g.: Shirdi Sai Bhajans have a different format.</a:t>
            </a:r>
          </a:p>
          <a:p>
            <a:r>
              <a:rPr lang="en-US" sz="2000" dirty="0" smtClean="0">
                <a:latin typeface="Garamond" pitchFamily="18" charset="0"/>
              </a:rPr>
              <a:t>How strictly should we follow the Overall format of the Bhajans - in terms of 108 Names, Bhajans, Meditation, Arathi?</a:t>
            </a:r>
          </a:p>
          <a:p>
            <a:endParaRPr lang="en-US" dirty="0" smtClean="0">
              <a:latin typeface="Garamond" pitchFamily="18" charset="0"/>
            </a:endParaRPr>
          </a:p>
        </p:txBody>
      </p:sp>
      <p:sp>
        <p:nvSpPr>
          <p:cNvPr id="26629" name="Rectangle 1"/>
          <p:cNvSpPr>
            <a:spLocks noChangeArrowheads="1"/>
          </p:cNvSpPr>
          <p:nvPr/>
        </p:nvSpPr>
        <p:spPr bwMode="auto">
          <a:xfrm>
            <a:off x="152400" y="4953000"/>
            <a:ext cx="8996363" cy="46196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none">
            <a:spAutoFit/>
          </a:bodyPr>
          <a:lstStyle/>
          <a:p>
            <a:pPr algn="ctr"/>
            <a:r>
              <a:rPr lang="en-US" sz="2400" b="1" dirty="0">
                <a:solidFill>
                  <a:srgbClr val="FF0000"/>
                </a:solidFill>
                <a:latin typeface="Garamond" pitchFamily="18" charset="0"/>
              </a:rPr>
              <a:t>More questions? – You can add now or at the end of every segment</a:t>
            </a:r>
            <a:endParaRPr lang="en-US" sz="2400" dirty="0">
              <a:solidFill>
                <a:srgbClr val="FF0000"/>
              </a:solidFill>
            </a:endParaRPr>
          </a:p>
        </p:txBody>
      </p:sp>
      <p:pic>
        <p:nvPicPr>
          <p:cNvPr id="6" name="Picture 7" descr="C:\Users\Srikanth\Desktop\baba27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24887" y="1"/>
            <a:ext cx="519113" cy="4143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10</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20385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b="1" dirty="0" smtClean="0">
                <a:latin typeface="Garamond" pitchFamily="18" charset="0"/>
              </a:rPr>
              <a:t>Set - Objectives for Region 7</a:t>
            </a:r>
          </a:p>
        </p:txBody>
      </p:sp>
      <p:sp>
        <p:nvSpPr>
          <p:cNvPr id="27651" name="Content Placeholder 2"/>
          <p:cNvSpPr>
            <a:spLocks noGrp="1"/>
          </p:cNvSpPr>
          <p:nvPr>
            <p:ph idx="1"/>
          </p:nvPr>
        </p:nvSpPr>
        <p:spPr/>
        <p:txBody>
          <a:bodyPr/>
          <a:lstStyle/>
          <a:p>
            <a:pPr eaLnBrk="1" hangingPunct="1"/>
            <a:r>
              <a:rPr lang="en-US" sz="1600" b="1" dirty="0" smtClean="0">
                <a:latin typeface="Garamond" pitchFamily="18" charset="0"/>
              </a:rPr>
              <a:t>Ideas for management of tasks of a Devotional Coordinator  as to how make center devotion program for bhajans universal , inspiring, friendly and open to suggestions/corrections etc.</a:t>
            </a:r>
          </a:p>
          <a:p>
            <a:pPr eaLnBrk="1" hangingPunct="1"/>
            <a:r>
              <a:rPr lang="en-US" sz="1600" b="1" dirty="0" smtClean="0">
                <a:latin typeface="Garamond" pitchFamily="18" charset="0"/>
              </a:rPr>
              <a:t>“Connection with Swami” – How is it established while singing bhajans</a:t>
            </a:r>
          </a:p>
          <a:p>
            <a:pPr eaLnBrk="1" hangingPunct="1"/>
            <a:r>
              <a:rPr lang="en-US" sz="1600" b="1" dirty="0" smtClean="0">
                <a:latin typeface="Garamond" pitchFamily="18" charset="0"/>
              </a:rPr>
              <a:t>Do’s and Don’ts both during and after bhajan singing</a:t>
            </a:r>
          </a:p>
          <a:p>
            <a:pPr eaLnBrk="1" hangingPunct="1"/>
            <a:r>
              <a:rPr lang="en-US" sz="1600" b="1" dirty="0" smtClean="0">
                <a:latin typeface="Garamond" pitchFamily="18" charset="0"/>
              </a:rPr>
              <a:t>Exceptions in Bhajan selection</a:t>
            </a:r>
          </a:p>
          <a:p>
            <a:pPr eaLnBrk="1" hangingPunct="1"/>
            <a:r>
              <a:rPr lang="en-US" sz="1600" b="1" dirty="0" smtClean="0">
                <a:latin typeface="Garamond" pitchFamily="18" charset="0"/>
              </a:rPr>
              <a:t>Guidelines for the USA centers </a:t>
            </a:r>
          </a:p>
          <a:p>
            <a:pPr eaLnBrk="1" hangingPunct="1"/>
            <a:r>
              <a:rPr lang="en-US" sz="1600" b="1" dirty="0" smtClean="0">
                <a:latin typeface="Garamond" pitchFamily="18" charset="0"/>
              </a:rPr>
              <a:t>Roles and Responsibility of a Bhajan Leader </a:t>
            </a:r>
          </a:p>
          <a:p>
            <a:pPr eaLnBrk="1" hangingPunct="1"/>
            <a:r>
              <a:rPr lang="en-US" sz="1600" b="1" dirty="0" smtClean="0">
                <a:latin typeface="Garamond" pitchFamily="18" charset="0"/>
              </a:rPr>
              <a:t>Tips on instruments /percussion support</a:t>
            </a:r>
          </a:p>
          <a:p>
            <a:pPr eaLnBrk="1" hangingPunct="1"/>
            <a:r>
              <a:rPr lang="en-US" sz="1600" b="1" dirty="0" smtClean="0">
                <a:latin typeface="Garamond" pitchFamily="18" charset="0"/>
              </a:rPr>
              <a:t>Important ace of understanding of the lyrics, </a:t>
            </a:r>
          </a:p>
          <a:p>
            <a:pPr eaLnBrk="1" hangingPunct="1"/>
            <a:r>
              <a:rPr lang="en-US" sz="1600" b="1" dirty="0" smtClean="0">
                <a:latin typeface="Garamond" pitchFamily="18" charset="0"/>
              </a:rPr>
              <a:t>How to introduce new bhajans, </a:t>
            </a:r>
          </a:p>
          <a:p>
            <a:pPr eaLnBrk="1" hangingPunct="1"/>
            <a:r>
              <a:rPr lang="en-US" sz="1600" b="1" dirty="0" smtClean="0">
                <a:latin typeface="Garamond" pitchFamily="18" charset="0"/>
              </a:rPr>
              <a:t>Evaluation strategies of a high quality bhajan session</a:t>
            </a:r>
          </a:p>
          <a:p>
            <a:r>
              <a:rPr lang="en-US" sz="1600" b="1" dirty="0" smtClean="0">
                <a:latin typeface="Garamond" pitchFamily="18" charset="0"/>
              </a:rPr>
              <a:t>Criteria to select Bhajans </a:t>
            </a:r>
          </a:p>
          <a:p>
            <a:r>
              <a:rPr lang="en-US" sz="1600" b="1" dirty="0" smtClean="0">
                <a:latin typeface="Garamond" pitchFamily="18" charset="0"/>
              </a:rPr>
              <a:t>Standard for the format of a bhajan session across US </a:t>
            </a:r>
          </a:p>
          <a:p>
            <a:r>
              <a:rPr lang="en-US" sz="1600" b="1" dirty="0" smtClean="0">
                <a:latin typeface="Garamond" pitchFamily="18" charset="0"/>
              </a:rPr>
              <a:t>Bhajans as a service to elderly in convalescent homes</a:t>
            </a:r>
            <a:br>
              <a:rPr lang="en-US" sz="1600" b="1" dirty="0" smtClean="0">
                <a:latin typeface="Garamond" pitchFamily="18" charset="0"/>
              </a:rPr>
            </a:br>
            <a:endParaRPr lang="en-US" sz="1600" b="1" dirty="0" smtClean="0">
              <a:latin typeface="Garamond" pitchFamily="18" charset="0"/>
            </a:endParaRPr>
          </a:p>
          <a:p>
            <a:endParaRPr lang="en-US" sz="1600" dirty="0" smtClean="0"/>
          </a:p>
        </p:txBody>
      </p:sp>
      <p:sp>
        <p:nvSpPr>
          <p:cNvPr id="2" name="Slide Number Placeholder 1"/>
          <p:cNvSpPr>
            <a:spLocks noGrp="1"/>
          </p:cNvSpPr>
          <p:nvPr>
            <p:ph type="sldNum" sz="quarter" idx="12"/>
          </p:nvPr>
        </p:nvSpPr>
        <p:spPr/>
        <p:txBody>
          <a:bodyPr/>
          <a:lstStyle/>
          <a:p>
            <a:fld id="{7C4E5329-200C-491C-9185-11E7CBEC8107}" type="slidenum">
              <a:rPr lang="en-US" smtClean="0"/>
              <a:pPr/>
              <a:t>11</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16492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410200" y="3200400"/>
            <a:ext cx="3352800" cy="2133600"/>
          </a:xfrm>
        </p:spPr>
        <p:txBody>
          <a:bodyPr>
            <a:normAutofit fontScale="90000"/>
          </a:bodyPr>
          <a:lstStyle/>
          <a:p>
            <a:pPr algn="ctr" eaLnBrk="1" hangingPunct="1"/>
            <a:r>
              <a:rPr lang="en-US" sz="3800" b="1" u="sng" dirty="0" smtClean="0">
                <a:latin typeface="Garamond" pitchFamily="18" charset="0"/>
              </a:rPr>
              <a:t>Basic building blocks</a:t>
            </a:r>
            <a:br>
              <a:rPr lang="en-US" sz="3800" b="1" u="sng" dirty="0" smtClean="0">
                <a:latin typeface="Garamond" pitchFamily="18" charset="0"/>
              </a:rPr>
            </a:br>
            <a:r>
              <a:rPr lang="en-US" sz="3800" b="1" u="sng" dirty="0" smtClean="0">
                <a:latin typeface="Garamond" pitchFamily="18" charset="0"/>
              </a:rPr>
              <a:t>in a Bhajan</a:t>
            </a:r>
            <a:br>
              <a:rPr lang="en-US" sz="3800" b="1" u="sng" dirty="0" smtClean="0">
                <a:latin typeface="Garamond" pitchFamily="18" charset="0"/>
              </a:rPr>
            </a:br>
            <a:r>
              <a:rPr lang="en-US" sz="3800" b="1" u="sng" dirty="0" smtClean="0">
                <a:latin typeface="Garamond" pitchFamily="18" charset="0"/>
              </a:rPr>
              <a:t/>
            </a:r>
            <a:br>
              <a:rPr lang="en-US" sz="3800" b="1" u="sng" dirty="0" smtClean="0">
                <a:latin typeface="Garamond" pitchFamily="18" charset="0"/>
              </a:rPr>
            </a:br>
            <a:r>
              <a:rPr lang="en-US" sz="3800" b="1" dirty="0" smtClean="0">
                <a:solidFill>
                  <a:srgbClr val="00B050"/>
                </a:solidFill>
                <a:latin typeface="Garamond" pitchFamily="18" charset="0"/>
              </a:rPr>
              <a:t>Segment 2</a:t>
            </a:r>
          </a:p>
        </p:txBody>
      </p:sp>
      <p:pic>
        <p:nvPicPr>
          <p:cNvPr id="28675" name="Picture 3" descr="Swami_Talam_2_TIFF"/>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219200" y="1828800"/>
            <a:ext cx="3733800" cy="32654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12</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55631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38200" y="457200"/>
            <a:ext cx="8001000" cy="685800"/>
          </a:xfrm>
        </p:spPr>
        <p:txBody>
          <a:bodyPr>
            <a:normAutofit fontScale="90000"/>
          </a:bodyPr>
          <a:lstStyle/>
          <a:p>
            <a:pPr algn="ctr" eaLnBrk="1" hangingPunct="1"/>
            <a:r>
              <a:rPr lang="en-US" sz="3800" b="1" dirty="0" smtClean="0">
                <a:latin typeface="Garamond" pitchFamily="18" charset="0"/>
              </a:rPr>
              <a:t>Devotional Songs vs. Sai </a:t>
            </a:r>
            <a:r>
              <a:rPr lang="en-US" sz="3800" b="1" dirty="0" err="1" smtClean="0">
                <a:latin typeface="Garamond" pitchFamily="18" charset="0"/>
              </a:rPr>
              <a:t>Bhajans</a:t>
            </a:r>
            <a:r>
              <a:rPr lang="en-US" sz="3800" b="1" dirty="0" smtClean="0">
                <a:latin typeface="Garamond" pitchFamily="18" charset="0"/>
              </a:rPr>
              <a:t>  </a:t>
            </a:r>
            <a:br>
              <a:rPr lang="en-US" sz="3800" b="1" dirty="0" smtClean="0">
                <a:latin typeface="Garamond" pitchFamily="18" charset="0"/>
              </a:rPr>
            </a:br>
            <a:r>
              <a:rPr lang="en-US" sz="3800" b="1" dirty="0" smtClean="0">
                <a:latin typeface="Garamond" pitchFamily="18" charset="0"/>
              </a:rPr>
              <a:t>( Ground Rules)</a:t>
            </a:r>
          </a:p>
        </p:txBody>
      </p:sp>
      <p:graphicFrame>
        <p:nvGraphicFramePr>
          <p:cNvPr id="261123" name="Group 3"/>
          <p:cNvGraphicFramePr>
            <a:graphicFrameLocks noGrp="1"/>
          </p:cNvGraphicFramePr>
          <p:nvPr>
            <p:ph idx="1"/>
          </p:nvPr>
        </p:nvGraphicFramePr>
        <p:xfrm>
          <a:off x="603250" y="1447800"/>
          <a:ext cx="8235950" cy="4724402"/>
        </p:xfrm>
        <a:graphic>
          <a:graphicData uri="http://schemas.openxmlformats.org/drawingml/2006/table">
            <a:tbl>
              <a:tblPr/>
              <a:tblGrid>
                <a:gridCol w="557213"/>
                <a:gridCol w="3487737"/>
                <a:gridCol w="4191000"/>
              </a:tblGrid>
              <a:tr h="387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cs typeface="Times New Roman" pitchFamily="18" charset="0"/>
                        </a:rPr>
                        <a:t> </a:t>
                      </a:r>
                      <a:endParaRPr kumimoji="0" lang="en-US" sz="1800" b="1" i="0" u="none" strike="noStrike" cap="none" normalizeH="0" baseline="0" dirty="0" smtClean="0">
                        <a:ln>
                          <a:noFill/>
                        </a:ln>
                        <a:solidFill>
                          <a:schemeClr val="tx1"/>
                        </a:solidFill>
                        <a:effectLst/>
                        <a:latin typeface="Garamond"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cs typeface="Times New Roman" pitchFamily="18" charset="0"/>
                        </a:rPr>
                        <a:t>Devotional Songs</a:t>
                      </a:r>
                      <a:endParaRPr kumimoji="0" lang="en-US" sz="18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cs typeface="Times New Roman" pitchFamily="18" charset="0"/>
                        </a:rPr>
                        <a:t>Sai Bhajans</a:t>
                      </a:r>
                      <a:endParaRPr kumimoji="0" lang="en-US" sz="18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38">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cs typeface="Times New Roman" pitchFamily="18" charset="0"/>
                        </a:rPr>
                        <a:t>1</a:t>
                      </a:r>
                      <a:endParaRPr kumimoji="0" lang="en-US" sz="1800" b="1" i="0" u="none" strike="noStrike" cap="none" normalizeH="0" baseline="0" dirty="0" smtClean="0">
                        <a:ln>
                          <a:noFill/>
                        </a:ln>
                        <a:solidFill>
                          <a:schemeClr val="tx1"/>
                        </a:solidFill>
                        <a:effectLst/>
                        <a:latin typeface="Garamond"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Sing - Listen style</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Lead and Follow style</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cs typeface="Times New Roman" pitchFamily="18" charset="0"/>
                        </a:rPr>
                        <a:t>2</a:t>
                      </a:r>
                      <a:endParaRPr kumimoji="0" lang="en-US" sz="1800" b="1" i="0" u="none" strike="noStrike" cap="none" normalizeH="0" baseline="0" dirty="0" smtClean="0">
                        <a:ln>
                          <a:noFill/>
                        </a:ln>
                        <a:solidFill>
                          <a:schemeClr val="tx1"/>
                        </a:solidFill>
                        <a:effectLst/>
                        <a:latin typeface="Garamond"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Specific Singers</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All are singers ( some lead – all follow)</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8650">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cs typeface="Times New Roman" pitchFamily="18" charset="0"/>
                        </a:rPr>
                        <a:t>3</a:t>
                      </a:r>
                      <a:endParaRPr kumimoji="0" lang="en-US" sz="1800" b="1" i="0" u="none" strike="noStrike" cap="none" normalizeH="0" baseline="0" dirty="0" smtClean="0">
                        <a:ln>
                          <a:noFill/>
                        </a:ln>
                        <a:solidFill>
                          <a:schemeClr val="tx1"/>
                        </a:solidFill>
                        <a:effectLst/>
                        <a:latin typeface="Garamond"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Classical, Semi, Light, Very light, Chants</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Mostly Light</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38">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cs typeface="Times New Roman" pitchFamily="18" charset="0"/>
                        </a:rPr>
                        <a:t>4</a:t>
                      </a:r>
                      <a:endParaRPr kumimoji="0" lang="en-US" sz="1800" b="1" i="0" u="none" strike="noStrike" cap="none" normalizeH="0" baseline="0" dirty="0" smtClean="0">
                        <a:ln>
                          <a:noFill/>
                        </a:ln>
                        <a:solidFill>
                          <a:schemeClr val="tx1"/>
                        </a:solidFill>
                        <a:effectLst/>
                        <a:latin typeface="Garamond"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Attributes oriented</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Name oriented</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cs typeface="Times New Roman" pitchFamily="18" charset="0"/>
                        </a:rPr>
                        <a:t>5</a:t>
                      </a:r>
                      <a:endParaRPr kumimoji="0" lang="en-US" sz="1800" b="1" i="0" u="none" strike="noStrike" cap="none" normalizeH="0" baseline="0" dirty="0" smtClean="0">
                        <a:ln>
                          <a:noFill/>
                        </a:ln>
                        <a:solidFill>
                          <a:schemeClr val="tx1"/>
                        </a:solidFill>
                        <a:effectLst/>
                        <a:latin typeface="Garamond"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Multiple Paragraphs</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One Paragraph</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8650">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cs typeface="Times New Roman" pitchFamily="18" charset="0"/>
                        </a:rPr>
                        <a:t>6</a:t>
                      </a:r>
                      <a:endParaRPr kumimoji="0" lang="en-US" sz="1800" b="1" i="0" u="none" strike="noStrike" cap="none" normalizeH="0" baseline="0" dirty="0" smtClean="0">
                        <a:ln>
                          <a:noFill/>
                        </a:ln>
                        <a:solidFill>
                          <a:schemeClr val="tx1"/>
                        </a:solidFill>
                        <a:effectLst/>
                        <a:latin typeface="Garamond"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Mostly one speed from </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start to end</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Times New Roman" pitchFamily="18" charset="0"/>
                        </a:rPr>
                        <a:t>Mostly two speeds from start to end</a:t>
                      </a: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0238">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cs typeface="Times New Roman" pitchFamily="18" charset="0"/>
                        </a:rPr>
                        <a:t>7</a:t>
                      </a:r>
                      <a:endParaRPr kumimoji="0" lang="en-US" sz="1800" b="1" i="0" u="none" strike="noStrike" cap="none" normalizeH="0" baseline="0" dirty="0" smtClean="0">
                        <a:ln>
                          <a:noFill/>
                        </a:ln>
                        <a:solidFill>
                          <a:schemeClr val="tx1"/>
                        </a:solidFill>
                        <a:effectLst/>
                        <a:latin typeface="Garamond"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Arial" charset="0"/>
                        </a:rPr>
                        <a:t>Audience keen in listening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Arial" charset="0"/>
                        </a:rPr>
                        <a:t>Audience keen in active participation</a:t>
                      </a:r>
                      <a:endParaRPr kumimoji="0" lang="en-US" sz="1600" b="1" i="0" u="none" strike="noStrike" cap="none" normalizeH="0" baseline="0" dirty="0" smtClean="0">
                        <a:ln>
                          <a:noFill/>
                        </a:ln>
                        <a:solidFill>
                          <a:schemeClr val="tx1"/>
                        </a:solidFill>
                        <a:effectLst/>
                        <a:latin typeface="Garamond"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6938">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cs typeface="Times New Roman" pitchFamily="18" charset="0"/>
                        </a:rPr>
                        <a:t>8</a:t>
                      </a:r>
                      <a:endParaRPr kumimoji="0" lang="en-US" sz="1800" b="1" i="0" u="none" strike="noStrike" cap="none" normalizeH="0" baseline="0" dirty="0" smtClean="0">
                        <a:ln>
                          <a:noFill/>
                        </a:ln>
                        <a:solidFill>
                          <a:schemeClr val="tx1"/>
                        </a:solidFill>
                        <a:effectLst/>
                        <a:latin typeface="Garamond" pitchFamily="18" charset="0"/>
                        <a:cs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Arial" charset="0"/>
                        </a:rPr>
                        <a:t>Performance based on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Arial" charset="0"/>
                        </a:rPr>
                        <a:t>quality of the Singer</a:t>
                      </a: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Garamond"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Arial" charset="0"/>
                        </a:rPr>
                        <a:t>Performance based on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Garamond" pitchFamily="18" charset="0"/>
                          <a:cs typeface="Arial" charset="0"/>
                        </a:rPr>
                        <a:t>quality of the Bhajan following</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Slide Number Placeholder 1"/>
          <p:cNvSpPr>
            <a:spLocks noGrp="1"/>
          </p:cNvSpPr>
          <p:nvPr>
            <p:ph type="sldNum" sz="quarter" idx="12"/>
          </p:nvPr>
        </p:nvSpPr>
        <p:spPr/>
        <p:txBody>
          <a:bodyPr/>
          <a:lstStyle/>
          <a:p>
            <a:pPr>
              <a:defRPr/>
            </a:pPr>
            <a:fld id="{465D28CE-BBEC-4538-A138-33729E5A997E}" type="slidenum">
              <a:rPr lang="en-US" smtClean="0"/>
              <a:pPr>
                <a:defRPr/>
              </a:pPr>
              <a:t>13</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2290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69975" y="277813"/>
            <a:ext cx="7848600" cy="712787"/>
          </a:xfrm>
        </p:spPr>
        <p:txBody>
          <a:bodyPr/>
          <a:lstStyle/>
          <a:p>
            <a:pPr eaLnBrk="1" hangingPunct="1"/>
            <a:r>
              <a:rPr lang="en-US" b="1" dirty="0" smtClean="0">
                <a:latin typeface="Garamond" pitchFamily="18" charset="0"/>
              </a:rPr>
              <a:t>Let us listen to a few Bhajans</a:t>
            </a:r>
          </a:p>
        </p:txBody>
      </p:sp>
      <p:sp>
        <p:nvSpPr>
          <p:cNvPr id="19462" name="Rectangle 3"/>
          <p:cNvSpPr>
            <a:spLocks noGrp="1" noChangeArrowheads="1"/>
          </p:cNvSpPr>
          <p:nvPr>
            <p:ph type="body" idx="1"/>
          </p:nvPr>
        </p:nvSpPr>
        <p:spPr>
          <a:xfrm>
            <a:off x="685800" y="1524000"/>
            <a:ext cx="8229600" cy="4987925"/>
          </a:xfrm>
        </p:spPr>
        <p:txBody>
          <a:bodyPr/>
          <a:lstStyle/>
          <a:p>
            <a:pPr eaLnBrk="1" hangingPunct="1">
              <a:defRPr/>
            </a:pPr>
            <a:r>
              <a:rPr lang="en-US" dirty="0" smtClean="0">
                <a:latin typeface="Garamond" pitchFamily="18" charset="0"/>
              </a:rPr>
              <a:t>Let us listen to a few Bhajans from you all</a:t>
            </a:r>
          </a:p>
          <a:p>
            <a:pPr eaLnBrk="1" hangingPunct="1">
              <a:defRPr/>
            </a:pPr>
            <a:r>
              <a:rPr lang="en-US" dirty="0" smtClean="0">
                <a:latin typeface="Garamond" pitchFamily="18" charset="0"/>
              </a:rPr>
              <a:t>Raise your hands to volunteer to sing</a:t>
            </a:r>
          </a:p>
          <a:p>
            <a:pPr eaLnBrk="1" hangingPunct="1">
              <a:defRPr/>
            </a:pPr>
            <a:r>
              <a:rPr lang="en-US" dirty="0" smtClean="0">
                <a:latin typeface="Garamond" pitchFamily="18" charset="0"/>
              </a:rPr>
              <a:t>Sing a bhajan just 4 lines only - once each</a:t>
            </a:r>
          </a:p>
          <a:p>
            <a:pPr eaLnBrk="1" hangingPunct="1">
              <a:defRPr/>
            </a:pPr>
            <a:r>
              <a:rPr lang="en-US" dirty="0" smtClean="0">
                <a:latin typeface="Garamond" pitchFamily="18" charset="0"/>
              </a:rPr>
              <a:t>This is just an exercise </a:t>
            </a:r>
          </a:p>
          <a:p>
            <a:pPr marL="0" indent="0" eaLnBrk="1" hangingPunct="1">
              <a:buFont typeface="Wingdings" pitchFamily="2" charset="2"/>
              <a:buNone/>
              <a:defRPr/>
            </a:pPr>
            <a:endParaRPr lang="en-US" dirty="0" smtClean="0">
              <a:latin typeface="Garamond" pitchFamily="18" charset="0"/>
            </a:endParaRPr>
          </a:p>
        </p:txBody>
      </p:sp>
      <p:sp>
        <p:nvSpPr>
          <p:cNvPr id="2" name="Slide Number Placeholder 1"/>
          <p:cNvSpPr>
            <a:spLocks noGrp="1"/>
          </p:cNvSpPr>
          <p:nvPr>
            <p:ph type="sldNum" sz="quarter" idx="12"/>
          </p:nvPr>
        </p:nvSpPr>
        <p:spPr/>
        <p:txBody>
          <a:bodyPr/>
          <a:lstStyle/>
          <a:p>
            <a:fld id="{7C4E5329-200C-491C-9185-11E7CBEC8107}" type="slidenum">
              <a:rPr lang="en-US" smtClean="0"/>
              <a:pPr/>
              <a:t>14</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868956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pPr eaLnBrk="1" hangingPunct="1"/>
            <a:r>
              <a:rPr lang="en-US" b="1" dirty="0" smtClean="0">
                <a:latin typeface="Garamond" pitchFamily="18" charset="0"/>
              </a:rPr>
              <a:t>Classifications of Bhajans</a:t>
            </a:r>
          </a:p>
        </p:txBody>
      </p:sp>
      <p:sp>
        <p:nvSpPr>
          <p:cNvPr id="263171" name="Rectangle 3"/>
          <p:cNvSpPr>
            <a:spLocks noGrp="1" noChangeArrowheads="1"/>
          </p:cNvSpPr>
          <p:nvPr>
            <p:ph type="body" idx="1"/>
          </p:nvPr>
        </p:nvSpPr>
        <p:spPr/>
        <p:txBody>
          <a:bodyPr>
            <a:normAutofit fontScale="85000" lnSpcReduction="20000"/>
          </a:bodyPr>
          <a:lstStyle/>
          <a:p>
            <a:pPr eaLnBrk="1" hangingPunct="1">
              <a:lnSpc>
                <a:spcPct val="90000"/>
              </a:lnSpc>
            </a:pPr>
            <a:r>
              <a:rPr lang="en-US" sz="2000" dirty="0" smtClean="0">
                <a:latin typeface="Garamond" pitchFamily="18" charset="0"/>
              </a:rPr>
              <a:t>Bhajans in general can be classified into</a:t>
            </a:r>
          </a:p>
          <a:p>
            <a:pPr lvl="1" eaLnBrk="1" hangingPunct="1">
              <a:lnSpc>
                <a:spcPct val="90000"/>
              </a:lnSpc>
            </a:pPr>
            <a:r>
              <a:rPr lang="en-US" sz="2000" dirty="0" smtClean="0">
                <a:latin typeface="Garamond" pitchFamily="18" charset="0"/>
              </a:rPr>
              <a:t>Simple</a:t>
            </a:r>
          </a:p>
          <a:p>
            <a:pPr lvl="1" eaLnBrk="1" hangingPunct="1">
              <a:lnSpc>
                <a:spcPct val="90000"/>
              </a:lnSpc>
            </a:pPr>
            <a:r>
              <a:rPr lang="en-US" sz="2000" dirty="0" smtClean="0">
                <a:latin typeface="Garamond" pitchFamily="18" charset="0"/>
              </a:rPr>
              <a:t>Medium</a:t>
            </a:r>
          </a:p>
          <a:p>
            <a:pPr lvl="1" eaLnBrk="1" hangingPunct="1">
              <a:lnSpc>
                <a:spcPct val="90000"/>
              </a:lnSpc>
            </a:pPr>
            <a:r>
              <a:rPr lang="en-US" sz="2000" dirty="0" smtClean="0">
                <a:latin typeface="Garamond" pitchFamily="18" charset="0"/>
              </a:rPr>
              <a:t>Complex</a:t>
            </a:r>
          </a:p>
          <a:p>
            <a:pPr lvl="1" eaLnBrk="1" hangingPunct="1">
              <a:lnSpc>
                <a:spcPct val="90000"/>
              </a:lnSpc>
              <a:buFont typeface="Wingdings" pitchFamily="2" charset="2"/>
              <a:buNone/>
            </a:pPr>
            <a:endParaRPr lang="en-US" sz="2000" dirty="0" smtClean="0">
              <a:latin typeface="Garamond" pitchFamily="18" charset="0"/>
            </a:endParaRPr>
          </a:p>
          <a:p>
            <a:pPr eaLnBrk="1" hangingPunct="1">
              <a:lnSpc>
                <a:spcPct val="90000"/>
              </a:lnSpc>
            </a:pPr>
            <a:r>
              <a:rPr lang="en-US" sz="2000" dirty="0" smtClean="0">
                <a:latin typeface="Garamond" pitchFamily="18" charset="0"/>
              </a:rPr>
              <a:t>What does this mean? (From leading and following standpoint)</a:t>
            </a:r>
          </a:p>
          <a:p>
            <a:pPr lvl="1" eaLnBrk="1" hangingPunct="1">
              <a:lnSpc>
                <a:spcPct val="90000"/>
              </a:lnSpc>
            </a:pPr>
            <a:r>
              <a:rPr lang="en-US" sz="2000" dirty="0" smtClean="0">
                <a:solidFill>
                  <a:srgbClr val="009900"/>
                </a:solidFill>
                <a:latin typeface="Garamond" pitchFamily="18" charset="0"/>
              </a:rPr>
              <a:t>Simple</a:t>
            </a:r>
            <a:r>
              <a:rPr lang="en-US" sz="2000" dirty="0" smtClean="0">
                <a:latin typeface="Garamond" pitchFamily="18" charset="0"/>
              </a:rPr>
              <a:t> –  For all the lines of the bhajan, the words sit well on the beat</a:t>
            </a:r>
          </a:p>
          <a:p>
            <a:pPr lvl="1" eaLnBrk="1" hangingPunct="1">
              <a:lnSpc>
                <a:spcPct val="90000"/>
              </a:lnSpc>
            </a:pPr>
            <a:r>
              <a:rPr lang="en-US" sz="2000" dirty="0" smtClean="0">
                <a:solidFill>
                  <a:srgbClr val="0066FF"/>
                </a:solidFill>
                <a:latin typeface="Garamond" pitchFamily="18" charset="0"/>
              </a:rPr>
              <a:t>Medium </a:t>
            </a:r>
            <a:r>
              <a:rPr lang="en-US" sz="2000" dirty="0" smtClean="0">
                <a:latin typeface="Garamond" pitchFamily="18" charset="0"/>
              </a:rPr>
              <a:t>– For some lines of the bhajan, the words </a:t>
            </a:r>
            <a:r>
              <a:rPr lang="en-US" sz="2000" b="1" dirty="0" smtClean="0">
                <a:solidFill>
                  <a:srgbClr val="FF3300"/>
                </a:solidFill>
                <a:latin typeface="Garamond" pitchFamily="18" charset="0"/>
              </a:rPr>
              <a:t>do not</a:t>
            </a:r>
            <a:r>
              <a:rPr lang="en-US" sz="2000" b="1" dirty="0" smtClean="0">
                <a:latin typeface="Garamond" pitchFamily="18" charset="0"/>
              </a:rPr>
              <a:t> </a:t>
            </a:r>
            <a:r>
              <a:rPr lang="en-US" sz="2000" dirty="0" smtClean="0">
                <a:latin typeface="Garamond" pitchFamily="18" charset="0"/>
              </a:rPr>
              <a:t>sit on the beat </a:t>
            </a:r>
          </a:p>
          <a:p>
            <a:pPr lvl="1" eaLnBrk="1" hangingPunct="1">
              <a:lnSpc>
                <a:spcPct val="90000"/>
              </a:lnSpc>
            </a:pPr>
            <a:r>
              <a:rPr lang="en-US" sz="2000" dirty="0" smtClean="0">
                <a:solidFill>
                  <a:srgbClr val="CC00FF"/>
                </a:solidFill>
                <a:latin typeface="Garamond" pitchFamily="18" charset="0"/>
              </a:rPr>
              <a:t>Complex</a:t>
            </a:r>
            <a:r>
              <a:rPr lang="en-US" sz="2000" dirty="0" smtClean="0">
                <a:latin typeface="Garamond" pitchFamily="18" charset="0"/>
              </a:rPr>
              <a:t> – For every line of the bhajan, the words </a:t>
            </a:r>
            <a:r>
              <a:rPr lang="en-US" sz="2000" b="1" dirty="0" smtClean="0">
                <a:solidFill>
                  <a:srgbClr val="FF3300"/>
                </a:solidFill>
                <a:latin typeface="Garamond" pitchFamily="18" charset="0"/>
              </a:rPr>
              <a:t>do not</a:t>
            </a:r>
            <a:r>
              <a:rPr lang="en-US" sz="2000" b="1" dirty="0" smtClean="0">
                <a:latin typeface="Garamond" pitchFamily="18" charset="0"/>
              </a:rPr>
              <a:t> </a:t>
            </a:r>
            <a:r>
              <a:rPr lang="en-US" sz="2000" dirty="0" smtClean="0">
                <a:latin typeface="Garamond" pitchFamily="18" charset="0"/>
              </a:rPr>
              <a:t>sit well on the beat</a:t>
            </a:r>
          </a:p>
          <a:p>
            <a:pPr lvl="1" eaLnBrk="1" hangingPunct="1">
              <a:lnSpc>
                <a:spcPct val="90000"/>
              </a:lnSpc>
            </a:pPr>
            <a:endParaRPr lang="en-US" sz="2000" dirty="0" smtClean="0">
              <a:latin typeface="Garamond" pitchFamily="18" charset="0"/>
            </a:endParaRPr>
          </a:p>
          <a:p>
            <a:pPr>
              <a:lnSpc>
                <a:spcPct val="90000"/>
              </a:lnSpc>
            </a:pPr>
            <a:r>
              <a:rPr lang="en-US" dirty="0" smtClean="0">
                <a:latin typeface="Garamond" pitchFamily="18" charset="0"/>
              </a:rPr>
              <a:t>Speed relating to Simple to Complex - </a:t>
            </a:r>
          </a:p>
          <a:p>
            <a:pPr lvl="1">
              <a:lnSpc>
                <a:spcPct val="90000"/>
              </a:lnSpc>
            </a:pPr>
            <a:r>
              <a:rPr lang="en-US" dirty="0">
                <a:solidFill>
                  <a:srgbClr val="009900"/>
                </a:solidFill>
                <a:latin typeface="Garamond" pitchFamily="18" charset="0"/>
              </a:rPr>
              <a:t>Simple</a:t>
            </a:r>
            <a:r>
              <a:rPr lang="en-US" dirty="0">
                <a:latin typeface="Garamond" pitchFamily="18" charset="0"/>
              </a:rPr>
              <a:t> </a:t>
            </a:r>
            <a:r>
              <a:rPr lang="en-US" dirty="0" smtClean="0">
                <a:latin typeface="Garamond" pitchFamily="18" charset="0"/>
              </a:rPr>
              <a:t>–&gt; Speed tends to be Fast – Charged Feel - High Energy/Powerful </a:t>
            </a:r>
            <a:r>
              <a:rPr lang="en-US" dirty="0" err="1" smtClean="0">
                <a:latin typeface="Garamond" pitchFamily="18" charset="0"/>
              </a:rPr>
              <a:t>Bhajans</a:t>
            </a:r>
            <a:endParaRPr lang="en-US" dirty="0">
              <a:latin typeface="Garamond" pitchFamily="18" charset="0"/>
            </a:endParaRPr>
          </a:p>
          <a:p>
            <a:pPr lvl="1">
              <a:lnSpc>
                <a:spcPct val="90000"/>
              </a:lnSpc>
            </a:pPr>
            <a:r>
              <a:rPr lang="en-US" dirty="0">
                <a:solidFill>
                  <a:srgbClr val="0066FF"/>
                </a:solidFill>
                <a:latin typeface="Garamond" pitchFamily="18" charset="0"/>
              </a:rPr>
              <a:t>Medium </a:t>
            </a:r>
            <a:r>
              <a:rPr lang="en-US" dirty="0" smtClean="0">
                <a:latin typeface="Garamond" pitchFamily="18" charset="0"/>
              </a:rPr>
              <a:t>–&gt; </a:t>
            </a:r>
            <a:r>
              <a:rPr lang="en-US" dirty="0">
                <a:latin typeface="Garamond" pitchFamily="18" charset="0"/>
              </a:rPr>
              <a:t>Speed tends to be </a:t>
            </a:r>
            <a:r>
              <a:rPr lang="en-US" dirty="0" smtClean="0">
                <a:latin typeface="Garamond" pitchFamily="18" charset="0"/>
              </a:rPr>
              <a:t> Medium – Relaxed feel - </a:t>
            </a:r>
            <a:r>
              <a:rPr lang="en-US" dirty="0">
                <a:latin typeface="Garamond" pitchFamily="18" charset="0"/>
              </a:rPr>
              <a:t>Beautiful </a:t>
            </a:r>
            <a:r>
              <a:rPr lang="en-US" dirty="0" err="1">
                <a:latin typeface="Garamond" pitchFamily="18" charset="0"/>
              </a:rPr>
              <a:t>Bhajans</a:t>
            </a:r>
            <a:endParaRPr lang="en-US" dirty="0">
              <a:latin typeface="Garamond" pitchFamily="18" charset="0"/>
            </a:endParaRPr>
          </a:p>
          <a:p>
            <a:pPr lvl="1">
              <a:lnSpc>
                <a:spcPct val="90000"/>
              </a:lnSpc>
            </a:pPr>
            <a:r>
              <a:rPr lang="en-US" dirty="0">
                <a:solidFill>
                  <a:srgbClr val="CC00FF"/>
                </a:solidFill>
                <a:latin typeface="Garamond" pitchFamily="18" charset="0"/>
              </a:rPr>
              <a:t>Complex</a:t>
            </a:r>
            <a:r>
              <a:rPr lang="en-US" dirty="0">
                <a:latin typeface="Garamond" pitchFamily="18" charset="0"/>
              </a:rPr>
              <a:t> </a:t>
            </a:r>
            <a:r>
              <a:rPr lang="en-US" dirty="0" smtClean="0">
                <a:latin typeface="Garamond" pitchFamily="18" charset="0"/>
              </a:rPr>
              <a:t>–&gt; </a:t>
            </a:r>
            <a:r>
              <a:rPr lang="en-US" dirty="0">
                <a:latin typeface="Garamond" pitchFamily="18" charset="0"/>
              </a:rPr>
              <a:t>Speed tends to be </a:t>
            </a:r>
            <a:r>
              <a:rPr lang="en-US" dirty="0" smtClean="0">
                <a:latin typeface="Garamond" pitchFamily="18" charset="0"/>
              </a:rPr>
              <a:t>Slow – Meditative feel – Sweet/Musical </a:t>
            </a:r>
            <a:r>
              <a:rPr lang="en-US" dirty="0" err="1" smtClean="0">
                <a:latin typeface="Garamond" pitchFamily="18" charset="0"/>
              </a:rPr>
              <a:t>Bhajans</a:t>
            </a:r>
            <a:endParaRPr lang="en-US" dirty="0">
              <a:latin typeface="Garamond" pitchFamily="18" charset="0"/>
            </a:endParaRPr>
          </a:p>
          <a:p>
            <a:pPr>
              <a:lnSpc>
                <a:spcPct val="90000"/>
              </a:lnSpc>
            </a:pPr>
            <a:endParaRPr lang="en-US" dirty="0" smtClean="0">
              <a:latin typeface="Garamond" pitchFamily="18" charset="0"/>
            </a:endParaRPr>
          </a:p>
          <a:p>
            <a:pPr>
              <a:lnSpc>
                <a:spcPct val="90000"/>
              </a:lnSpc>
            </a:pPr>
            <a:r>
              <a:rPr lang="en-US" dirty="0" smtClean="0">
                <a:latin typeface="Garamond" pitchFamily="18" charset="0"/>
              </a:rPr>
              <a:t>What </a:t>
            </a:r>
            <a:r>
              <a:rPr lang="en-US" dirty="0">
                <a:latin typeface="Garamond" pitchFamily="18" charset="0"/>
              </a:rPr>
              <a:t>does this mean? (From leading and following standpoint)</a:t>
            </a:r>
          </a:p>
          <a:p>
            <a:pPr lvl="1" eaLnBrk="1" hangingPunct="1">
              <a:lnSpc>
                <a:spcPct val="90000"/>
              </a:lnSpc>
            </a:pPr>
            <a:r>
              <a:rPr lang="en-US" sz="2000" dirty="0" smtClean="0">
                <a:latin typeface="Garamond" pitchFamily="18" charset="0"/>
              </a:rPr>
              <a:t>We need variety ( is spice of life) – We need all types of </a:t>
            </a:r>
            <a:r>
              <a:rPr lang="en-US" sz="2000" dirty="0" err="1" smtClean="0">
                <a:latin typeface="Garamond" pitchFamily="18" charset="0"/>
              </a:rPr>
              <a:t>bhajans</a:t>
            </a:r>
            <a:r>
              <a:rPr lang="en-US" dirty="0">
                <a:latin typeface="Garamond" pitchFamily="18" charset="0"/>
              </a:rPr>
              <a:t> </a:t>
            </a:r>
            <a:r>
              <a:rPr lang="en-US" dirty="0" smtClean="0">
                <a:latin typeface="Garamond" pitchFamily="18" charset="0"/>
              </a:rPr>
              <a:t>( that is why we never get bored of </a:t>
            </a:r>
            <a:r>
              <a:rPr lang="en-US" dirty="0" err="1" smtClean="0">
                <a:latin typeface="Garamond" pitchFamily="18" charset="0"/>
              </a:rPr>
              <a:t>Bhajans</a:t>
            </a:r>
            <a:r>
              <a:rPr lang="en-US" dirty="0" smtClean="0">
                <a:latin typeface="Garamond" pitchFamily="18" charset="0"/>
              </a:rPr>
              <a:t>) </a:t>
            </a:r>
            <a:r>
              <a:rPr lang="en-US" sz="2000" dirty="0" smtClean="0">
                <a:latin typeface="Garamond" pitchFamily="18" charset="0"/>
              </a:rPr>
              <a:t>– However the boundaries of Simple to Medium (or) Medium to Complex can be very thin in some bhajans – depends on the style of singing – However this presentation assumes the style of the original composition as the basis for the classification</a:t>
            </a:r>
          </a:p>
        </p:txBody>
      </p:sp>
      <p:sp>
        <p:nvSpPr>
          <p:cNvPr id="2" name="Slide Number Placeholder 1"/>
          <p:cNvSpPr>
            <a:spLocks noGrp="1"/>
          </p:cNvSpPr>
          <p:nvPr>
            <p:ph type="sldNum" sz="quarter" idx="12"/>
          </p:nvPr>
        </p:nvSpPr>
        <p:spPr/>
        <p:txBody>
          <a:bodyPr/>
          <a:lstStyle/>
          <a:p>
            <a:fld id="{7C4E5329-200C-491C-9185-11E7CBEC8107}" type="slidenum">
              <a:rPr lang="en-US" smtClean="0"/>
              <a:pPr/>
              <a:t>15</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98424954"/>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263170"/>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63171">
                                            <p:txEl>
                                              <p:pRg st="0" end="0"/>
                                            </p:txEl>
                                          </p:spTgt>
                                        </p:tgtEl>
                                        <p:attrNameLst>
                                          <p:attrName>style.visibility</p:attrName>
                                        </p:attrNameLst>
                                      </p:cBhvr>
                                      <p:to>
                                        <p:strVal val="visible"/>
                                      </p:to>
                                    </p:set>
                                    <p:animEffect transition="in" filter="fade">
                                      <p:cBhvr>
                                        <p:cTn id="11" dur="1000">
                                          <p:stCondLst>
                                            <p:cond delay="0"/>
                                          </p:stCondLst>
                                        </p:cTn>
                                        <p:tgtEl>
                                          <p:spTgt spid="263171">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63171">
                                            <p:txEl>
                                              <p:pRg st="1" end="1"/>
                                            </p:txEl>
                                          </p:spTgt>
                                        </p:tgtEl>
                                        <p:attrNameLst>
                                          <p:attrName>style.visibility</p:attrName>
                                        </p:attrNameLst>
                                      </p:cBhvr>
                                      <p:to>
                                        <p:strVal val="visible"/>
                                      </p:to>
                                    </p:set>
                                    <p:animEffect transition="in" filter="fade">
                                      <p:cBhvr>
                                        <p:cTn id="14" dur="1000">
                                          <p:stCondLst>
                                            <p:cond delay="0"/>
                                          </p:stCondLst>
                                        </p:cTn>
                                        <p:tgtEl>
                                          <p:spTgt spid="263171">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63171">
                                            <p:txEl>
                                              <p:pRg st="2" end="2"/>
                                            </p:txEl>
                                          </p:spTgt>
                                        </p:tgtEl>
                                        <p:attrNameLst>
                                          <p:attrName>style.visibility</p:attrName>
                                        </p:attrNameLst>
                                      </p:cBhvr>
                                      <p:to>
                                        <p:strVal val="visible"/>
                                      </p:to>
                                    </p:set>
                                    <p:animEffect transition="in" filter="fade">
                                      <p:cBhvr>
                                        <p:cTn id="17" dur="1000">
                                          <p:stCondLst>
                                            <p:cond delay="0"/>
                                          </p:stCondLst>
                                        </p:cTn>
                                        <p:tgtEl>
                                          <p:spTgt spid="263171">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63171">
                                            <p:txEl>
                                              <p:pRg st="3" end="3"/>
                                            </p:txEl>
                                          </p:spTgt>
                                        </p:tgtEl>
                                        <p:attrNameLst>
                                          <p:attrName>style.visibility</p:attrName>
                                        </p:attrNameLst>
                                      </p:cBhvr>
                                      <p:to>
                                        <p:strVal val="visible"/>
                                      </p:to>
                                    </p:set>
                                    <p:animEffect transition="in" filter="fade">
                                      <p:cBhvr>
                                        <p:cTn id="20" dur="1000">
                                          <p:stCondLst>
                                            <p:cond delay="0"/>
                                          </p:stCondLst>
                                        </p:cTn>
                                        <p:tgtEl>
                                          <p:spTgt spid="263171">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63171">
                                            <p:txEl>
                                              <p:pRg st="5" end="5"/>
                                            </p:txEl>
                                          </p:spTgt>
                                        </p:tgtEl>
                                        <p:attrNameLst>
                                          <p:attrName>style.visibility</p:attrName>
                                        </p:attrNameLst>
                                      </p:cBhvr>
                                      <p:to>
                                        <p:strVal val="visible"/>
                                      </p:to>
                                    </p:set>
                                    <p:animEffect transition="in" filter="fade">
                                      <p:cBhvr>
                                        <p:cTn id="25" dur="1000">
                                          <p:stCondLst>
                                            <p:cond delay="0"/>
                                          </p:stCondLst>
                                        </p:cTn>
                                        <p:tgtEl>
                                          <p:spTgt spid="263171">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63171">
                                            <p:txEl>
                                              <p:pRg st="6" end="6"/>
                                            </p:txEl>
                                          </p:spTgt>
                                        </p:tgtEl>
                                        <p:attrNameLst>
                                          <p:attrName>style.visibility</p:attrName>
                                        </p:attrNameLst>
                                      </p:cBhvr>
                                      <p:to>
                                        <p:strVal val="visible"/>
                                      </p:to>
                                    </p:set>
                                    <p:animEffect transition="in" filter="fade">
                                      <p:cBhvr>
                                        <p:cTn id="28" dur="1000">
                                          <p:stCondLst>
                                            <p:cond delay="0"/>
                                          </p:stCondLst>
                                        </p:cTn>
                                        <p:tgtEl>
                                          <p:spTgt spid="263171">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63171">
                                            <p:txEl>
                                              <p:pRg st="7" end="7"/>
                                            </p:txEl>
                                          </p:spTgt>
                                        </p:tgtEl>
                                        <p:attrNameLst>
                                          <p:attrName>style.visibility</p:attrName>
                                        </p:attrNameLst>
                                      </p:cBhvr>
                                      <p:to>
                                        <p:strVal val="visible"/>
                                      </p:to>
                                    </p:set>
                                    <p:animEffect transition="in" filter="fade">
                                      <p:cBhvr>
                                        <p:cTn id="31" dur="1000">
                                          <p:stCondLst>
                                            <p:cond delay="0"/>
                                          </p:stCondLst>
                                        </p:cTn>
                                        <p:tgtEl>
                                          <p:spTgt spid="263171">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63171">
                                            <p:txEl>
                                              <p:pRg st="8" end="8"/>
                                            </p:txEl>
                                          </p:spTgt>
                                        </p:tgtEl>
                                        <p:attrNameLst>
                                          <p:attrName>style.visibility</p:attrName>
                                        </p:attrNameLst>
                                      </p:cBhvr>
                                      <p:to>
                                        <p:strVal val="visible"/>
                                      </p:to>
                                    </p:set>
                                    <p:animEffect transition="in" filter="fade">
                                      <p:cBhvr>
                                        <p:cTn id="34" dur="1000">
                                          <p:stCondLst>
                                            <p:cond delay="0"/>
                                          </p:stCondLst>
                                        </p:cTn>
                                        <p:tgtEl>
                                          <p:spTgt spid="263171">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63171">
                                            <p:txEl>
                                              <p:pRg st="10" end="10"/>
                                            </p:txEl>
                                          </p:spTgt>
                                        </p:tgtEl>
                                        <p:attrNameLst>
                                          <p:attrName>style.visibility</p:attrName>
                                        </p:attrNameLst>
                                      </p:cBhvr>
                                      <p:to>
                                        <p:strVal val="visible"/>
                                      </p:to>
                                    </p:set>
                                    <p:animEffect transition="in" filter="fade">
                                      <p:cBhvr>
                                        <p:cTn id="39" dur="1000">
                                          <p:stCondLst>
                                            <p:cond delay="0"/>
                                          </p:stCondLst>
                                        </p:cTn>
                                        <p:tgtEl>
                                          <p:spTgt spid="263171">
                                            <p:txEl>
                                              <p:pRg st="10" end="1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63171">
                                            <p:txEl>
                                              <p:pRg st="11" end="11"/>
                                            </p:txEl>
                                          </p:spTgt>
                                        </p:tgtEl>
                                        <p:attrNameLst>
                                          <p:attrName>style.visibility</p:attrName>
                                        </p:attrNameLst>
                                      </p:cBhvr>
                                      <p:to>
                                        <p:strVal val="visible"/>
                                      </p:to>
                                    </p:set>
                                    <p:animEffect transition="in" filter="fade">
                                      <p:cBhvr>
                                        <p:cTn id="42" dur="1000">
                                          <p:stCondLst>
                                            <p:cond delay="0"/>
                                          </p:stCondLst>
                                        </p:cTn>
                                        <p:tgtEl>
                                          <p:spTgt spid="263171">
                                            <p:txEl>
                                              <p:pRg st="11" end="11"/>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63171">
                                            <p:txEl>
                                              <p:pRg st="12" end="12"/>
                                            </p:txEl>
                                          </p:spTgt>
                                        </p:tgtEl>
                                        <p:attrNameLst>
                                          <p:attrName>style.visibility</p:attrName>
                                        </p:attrNameLst>
                                      </p:cBhvr>
                                      <p:to>
                                        <p:strVal val="visible"/>
                                      </p:to>
                                    </p:set>
                                    <p:animEffect transition="in" filter="fade">
                                      <p:cBhvr>
                                        <p:cTn id="45" dur="1000">
                                          <p:stCondLst>
                                            <p:cond delay="0"/>
                                          </p:stCondLst>
                                        </p:cTn>
                                        <p:tgtEl>
                                          <p:spTgt spid="263171">
                                            <p:txEl>
                                              <p:pRg st="12" end="12"/>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63171">
                                            <p:txEl>
                                              <p:pRg st="13" end="13"/>
                                            </p:txEl>
                                          </p:spTgt>
                                        </p:tgtEl>
                                        <p:attrNameLst>
                                          <p:attrName>style.visibility</p:attrName>
                                        </p:attrNameLst>
                                      </p:cBhvr>
                                      <p:to>
                                        <p:strVal val="visible"/>
                                      </p:to>
                                    </p:set>
                                    <p:animEffect transition="in" filter="fade">
                                      <p:cBhvr>
                                        <p:cTn id="48" dur="1000">
                                          <p:stCondLst>
                                            <p:cond delay="0"/>
                                          </p:stCondLst>
                                        </p:cTn>
                                        <p:tgtEl>
                                          <p:spTgt spid="263171">
                                            <p:txEl>
                                              <p:pRg st="13" end="1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63171">
                                            <p:txEl>
                                              <p:pRg st="15" end="15"/>
                                            </p:txEl>
                                          </p:spTgt>
                                        </p:tgtEl>
                                        <p:attrNameLst>
                                          <p:attrName>style.visibility</p:attrName>
                                        </p:attrNameLst>
                                      </p:cBhvr>
                                      <p:to>
                                        <p:strVal val="visible"/>
                                      </p:to>
                                    </p:set>
                                    <p:animEffect transition="in" filter="fade">
                                      <p:cBhvr>
                                        <p:cTn id="53" dur="1000">
                                          <p:stCondLst>
                                            <p:cond delay="0"/>
                                          </p:stCondLst>
                                        </p:cTn>
                                        <p:tgtEl>
                                          <p:spTgt spid="263171">
                                            <p:txEl>
                                              <p:pRg st="15" end="15"/>
                                            </p:tx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63171">
                                            <p:txEl>
                                              <p:pRg st="16" end="16"/>
                                            </p:txEl>
                                          </p:spTgt>
                                        </p:tgtEl>
                                        <p:attrNameLst>
                                          <p:attrName>style.visibility</p:attrName>
                                        </p:attrNameLst>
                                      </p:cBhvr>
                                      <p:to>
                                        <p:strVal val="visible"/>
                                      </p:to>
                                    </p:set>
                                    <p:animEffect transition="in" filter="fade">
                                      <p:cBhvr>
                                        <p:cTn id="56" dur="1000">
                                          <p:stCondLst>
                                            <p:cond delay="0"/>
                                          </p:stCondLst>
                                        </p:cTn>
                                        <p:tgtEl>
                                          <p:spTgt spid="263171">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0" grpId="0"/>
      <p:bldP spid="263171"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066800" y="430213"/>
            <a:ext cx="7848600" cy="712787"/>
          </a:xfrm>
        </p:spPr>
        <p:txBody>
          <a:bodyPr/>
          <a:lstStyle/>
          <a:p>
            <a:pPr eaLnBrk="1" hangingPunct="1"/>
            <a:r>
              <a:rPr lang="en-US" b="1" dirty="0" smtClean="0">
                <a:latin typeface="Garamond" pitchFamily="18" charset="0"/>
              </a:rPr>
              <a:t>Classifications of </a:t>
            </a:r>
            <a:r>
              <a:rPr lang="en-US" b="1" dirty="0" err="1" smtClean="0">
                <a:latin typeface="Garamond" pitchFamily="18" charset="0"/>
              </a:rPr>
              <a:t>Bhajans</a:t>
            </a:r>
            <a:r>
              <a:rPr lang="en-US" b="1" dirty="0" smtClean="0">
                <a:latin typeface="Garamond" pitchFamily="18" charset="0"/>
              </a:rPr>
              <a:t> - Samples</a:t>
            </a:r>
          </a:p>
        </p:txBody>
      </p:sp>
      <p:graphicFrame>
        <p:nvGraphicFramePr>
          <p:cNvPr id="264249" name="Group 57"/>
          <p:cNvGraphicFramePr>
            <a:graphicFrameLocks noGrp="1"/>
          </p:cNvGraphicFramePr>
          <p:nvPr>
            <p:ph sz="half" idx="2"/>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775795182"/>
              </p:ext>
            </p:extLst>
          </p:nvPr>
        </p:nvGraphicFramePr>
        <p:xfrm>
          <a:off x="762000" y="1371600"/>
          <a:ext cx="7924800" cy="4808534"/>
        </p:xfrm>
        <a:graphic>
          <a:graphicData uri="http://schemas.openxmlformats.org/drawingml/2006/table">
            <a:tbl>
              <a:tblPr/>
              <a:tblGrid>
                <a:gridCol w="2905125"/>
                <a:gridCol w="2509838"/>
                <a:gridCol w="2509837"/>
              </a:tblGrid>
              <a:tr h="35554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bg1"/>
                          </a:solidFill>
                          <a:effectLst/>
                          <a:latin typeface="Garamond" pitchFamily="18" charset="0"/>
                          <a:cs typeface="Arial" charset="0"/>
                        </a:rPr>
                        <a:t>Simple </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bg1"/>
                          </a:solidFill>
                          <a:effectLst/>
                          <a:latin typeface="Garamond" pitchFamily="18" charset="0"/>
                          <a:cs typeface="Arial" charset="0"/>
                        </a:rPr>
                        <a:t>Medium </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bg1"/>
                          </a:solidFill>
                          <a:effectLst/>
                          <a:latin typeface="Garamond" pitchFamily="18" charset="0"/>
                          <a:cs typeface="Arial" charset="0"/>
                        </a:rPr>
                        <a:t>Complex</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52221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Jai Jai Jai Jai Ganapati Deva</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Vinayaka Vinayaka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Vigna Vinashaka Gananatha</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396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Every moment of my life</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Remind me my Lord</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Sai Prem De Shanti De</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2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Satyam Gnana Anantham Brahma</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Muralidhara Gopala Madhura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Sai Pita Aur Mata Sai</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221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Panduranga Vittala Jai</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Kamala Nethra Sayeeshwara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Jaya Kailasa Pate</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89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Nandakelal Murali Gopal</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Sai Bhajan bina Sukh Shanthi </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Raghu kula Bhooshana</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89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Dum Dum Dum Dumaru Bhaje</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Ram Hare Naam Bolo</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Janani Ma Sai Janani Ma</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48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Guru Baba Guru Baba</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Hari Om Tat Namashivaya Sai</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Premaswaroopini Janani Ma</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89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Jaya Narayana Jaya Hari Om</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Shiva (4) SHivaya Nama Om</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Jagadashrya Shree Raghu</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4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Hari Om Namo Shiva Shakthi Namo</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Jai Sairam Jai Sairam Premavathara Sai Avtara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Araja Suno Mere Parama Kripa</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78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Bhajamana Govinda Gopala</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Jagadodharini Mata Durga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Prema Mayi Sai Maa</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77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Bolo Naryana Jai Jai vittala</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Hari Narayana Hari Narayana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1" i="0" u="none" strike="noStrike" cap="none" normalizeH="0" baseline="0" dirty="0" smtClean="0">
                          <a:ln>
                            <a:noFill/>
                          </a:ln>
                          <a:solidFill>
                            <a:schemeClr val="tx1"/>
                          </a:solidFill>
                          <a:effectLst/>
                          <a:latin typeface="Garamond" pitchFamily="18" charset="0"/>
                          <a:cs typeface="Arial" charset="0"/>
                        </a:rPr>
                        <a:t>Pranava Swaroopa Hari om</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Slide Number Placeholder 1"/>
          <p:cNvSpPr>
            <a:spLocks noGrp="1"/>
          </p:cNvSpPr>
          <p:nvPr>
            <p:ph type="sldNum" sz="quarter" idx="12"/>
          </p:nvPr>
        </p:nvSpPr>
        <p:spPr/>
        <p:txBody>
          <a:bodyPr/>
          <a:lstStyle/>
          <a:p>
            <a:pPr>
              <a:defRPr/>
            </a:pPr>
            <a:fld id="{AE82357F-4AAD-4B90-94D7-17D942A91740}" type="slidenum">
              <a:rPr lang="en-US" smtClean="0"/>
              <a:pPr>
                <a:defRPr/>
              </a:pPr>
              <a:t>16</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012665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069975" y="277813"/>
            <a:ext cx="7562850" cy="712787"/>
          </a:xfrm>
        </p:spPr>
        <p:txBody>
          <a:bodyPr/>
          <a:lstStyle/>
          <a:p>
            <a:pPr eaLnBrk="1" hangingPunct="1"/>
            <a:r>
              <a:rPr lang="en-US" sz="3800" b="1" dirty="0" smtClean="0">
                <a:latin typeface="Garamond" pitchFamily="18" charset="0"/>
              </a:rPr>
              <a:t> Sequence of a Bhajan session…</a:t>
            </a:r>
          </a:p>
        </p:txBody>
      </p:sp>
      <p:sp>
        <p:nvSpPr>
          <p:cNvPr id="34819" name="Rectangle 3"/>
          <p:cNvSpPr>
            <a:spLocks noGrp="1" noChangeArrowheads="1"/>
          </p:cNvSpPr>
          <p:nvPr>
            <p:ph type="body" idx="1"/>
          </p:nvPr>
        </p:nvSpPr>
        <p:spPr>
          <a:xfrm>
            <a:off x="685800" y="1295400"/>
            <a:ext cx="7772400" cy="4756150"/>
          </a:xfrm>
        </p:spPr>
        <p:txBody>
          <a:bodyPr/>
          <a:lstStyle/>
          <a:p>
            <a:pPr marL="457200" indent="-457200" eaLnBrk="1" hangingPunct="1"/>
            <a:r>
              <a:rPr lang="en-US" sz="2400" dirty="0" smtClean="0">
                <a:latin typeface="Garamond" pitchFamily="18" charset="0"/>
              </a:rPr>
              <a:t>Bhajan – OM and first Bhajan in same pitch</a:t>
            </a:r>
          </a:p>
          <a:p>
            <a:pPr marL="457200" indent="-457200" eaLnBrk="1" hangingPunct="1"/>
            <a:r>
              <a:rPr lang="en-US" sz="2400" dirty="0" smtClean="0">
                <a:latin typeface="Garamond" pitchFamily="18" charset="0"/>
              </a:rPr>
              <a:t>Ganesh Bhajan – should take off  smooth and fast</a:t>
            </a:r>
          </a:p>
          <a:p>
            <a:pPr marL="457200" indent="-457200" eaLnBrk="1" hangingPunct="1"/>
            <a:r>
              <a:rPr lang="en-US" sz="2400" dirty="0" smtClean="0">
                <a:latin typeface="Garamond" pitchFamily="18" charset="0"/>
              </a:rPr>
              <a:t>Second, Third Bhajan – Can be slower</a:t>
            </a:r>
          </a:p>
          <a:p>
            <a:pPr marL="457200" indent="-457200" eaLnBrk="1" hangingPunct="1"/>
            <a:r>
              <a:rPr lang="en-US" sz="2400" dirty="0" smtClean="0">
                <a:latin typeface="Garamond" pitchFamily="18" charset="0"/>
              </a:rPr>
              <a:t>Fourth Bhajan to END  : speed should increase gradually to high energy bhajans. </a:t>
            </a:r>
          </a:p>
          <a:p>
            <a:pPr marL="457200" indent="-457200" eaLnBrk="1" hangingPunct="1"/>
            <a:r>
              <a:rPr lang="en-US" sz="2400" dirty="0" smtClean="0">
                <a:latin typeface="Garamond" pitchFamily="18" charset="0"/>
              </a:rPr>
              <a:t>Let us remember check mark</a:t>
            </a:r>
          </a:p>
          <a:p>
            <a:pPr marL="457200" indent="-457200" eaLnBrk="1" hangingPunct="1"/>
            <a:r>
              <a:rPr lang="en-US" sz="2400" dirty="0" smtClean="0">
                <a:latin typeface="Garamond" pitchFamily="18" charset="0"/>
              </a:rPr>
              <a:t>Demonstration</a:t>
            </a:r>
          </a:p>
        </p:txBody>
      </p:sp>
      <p:pic>
        <p:nvPicPr>
          <p:cNvPr id="34820" name="Picture 6" descr="BD21301_"/>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324600" y="4113213"/>
            <a:ext cx="2819400" cy="274478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34821" name="Picture 7" descr="check%20mark"/>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553200" y="4343400"/>
            <a:ext cx="2057400" cy="19637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grpSp>
        <p:nvGrpSpPr>
          <p:cNvPr id="34822" name="Group 8"/>
          <p:cNvGrpSpPr>
            <a:grpSpLocks/>
          </p:cNvGrpSpPr>
          <p:nvPr/>
        </p:nvGrpSpPr>
        <p:grpSpPr bwMode="auto">
          <a:xfrm>
            <a:off x="6553200" y="4343400"/>
            <a:ext cx="2590800" cy="2514600"/>
            <a:chOff x="3984" y="2591"/>
            <a:chExt cx="1776" cy="1729"/>
          </a:xfrm>
        </p:grpSpPr>
        <p:pic>
          <p:nvPicPr>
            <p:cNvPr id="34824" name="Picture 9" descr="BD21301_"/>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984" y="2591"/>
              <a:ext cx="1776" cy="172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34825" name="Picture 10" descr="check%20mark"/>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4128" y="2736"/>
              <a:ext cx="1296" cy="123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grpSp>
      <p:pic>
        <p:nvPicPr>
          <p:cNvPr id="10" name="Picture 14" descr="C:\Users\Srikanth\Desktop\baba41s.jpg"/>
          <p:cNvPicPr>
            <a:picLocks noChangeAspect="1" noChangeArrowheads="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66657" y="1"/>
            <a:ext cx="477343" cy="38099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17</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61948878"/>
      </p:ext>
    </p:extLst>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76288" y="685800"/>
            <a:ext cx="7848600" cy="712788"/>
          </a:xfrm>
        </p:spPr>
        <p:txBody>
          <a:bodyPr>
            <a:normAutofit fontScale="90000"/>
          </a:bodyPr>
          <a:lstStyle/>
          <a:p>
            <a:pPr eaLnBrk="1" hangingPunct="1"/>
            <a:r>
              <a:rPr lang="en-US" b="1" dirty="0" smtClean="0">
                <a:latin typeface="Garamond" pitchFamily="18" charset="0"/>
              </a:rPr>
              <a:t>Sequence of a </a:t>
            </a:r>
            <a:r>
              <a:rPr lang="en-US" b="1" dirty="0" err="1" smtClean="0">
                <a:latin typeface="Garamond" pitchFamily="18" charset="0"/>
              </a:rPr>
              <a:t>Bhajan</a:t>
            </a:r>
            <a:r>
              <a:rPr lang="en-US" b="1" dirty="0" smtClean="0">
                <a:latin typeface="Garamond" pitchFamily="18" charset="0"/>
              </a:rPr>
              <a:t> session –Ideal  way</a:t>
            </a:r>
          </a:p>
        </p:txBody>
      </p:sp>
      <p:sp>
        <p:nvSpPr>
          <p:cNvPr id="35843" name="Rectangle 3"/>
          <p:cNvSpPr>
            <a:spLocks noGrp="1" noChangeArrowheads="1"/>
          </p:cNvSpPr>
          <p:nvPr>
            <p:ph type="body" idx="1"/>
          </p:nvPr>
        </p:nvSpPr>
        <p:spPr>
          <a:xfrm>
            <a:off x="457200" y="1600200"/>
            <a:ext cx="4267200" cy="4498975"/>
          </a:xfrm>
        </p:spPr>
        <p:txBody>
          <a:bodyPr>
            <a:normAutofit lnSpcReduction="10000"/>
          </a:bodyPr>
          <a:lstStyle/>
          <a:p>
            <a:pPr eaLnBrk="1" hangingPunct="1"/>
            <a:r>
              <a:rPr lang="en-US" b="1" dirty="0" smtClean="0">
                <a:latin typeface="Garamond" pitchFamily="18" charset="0"/>
              </a:rPr>
              <a:t>Check Mark</a:t>
            </a:r>
          </a:p>
          <a:p>
            <a:pPr eaLnBrk="1" hangingPunct="1"/>
            <a:r>
              <a:rPr lang="en-US" b="1" dirty="0" smtClean="0">
                <a:latin typeface="Garamond" pitchFamily="18" charset="0"/>
              </a:rPr>
              <a:t>1- 14 Bhajans</a:t>
            </a:r>
          </a:p>
          <a:p>
            <a:pPr eaLnBrk="1" hangingPunct="1"/>
            <a:r>
              <a:rPr lang="en-US" b="1" dirty="0" smtClean="0">
                <a:latin typeface="Garamond" pitchFamily="18" charset="0"/>
              </a:rPr>
              <a:t>Use Mix of categories</a:t>
            </a:r>
          </a:p>
          <a:p>
            <a:r>
              <a:rPr lang="en-US" b="1" dirty="0" smtClean="0">
                <a:latin typeface="Garamond" pitchFamily="18" charset="0"/>
              </a:rPr>
              <a:t>Sample Sequence - Choices</a:t>
            </a:r>
            <a:endParaRPr lang="en-US" b="1" dirty="0">
              <a:latin typeface="Garamond" pitchFamily="18" charset="0"/>
            </a:endParaRPr>
          </a:p>
          <a:p>
            <a:pPr lvl="1"/>
            <a:r>
              <a:rPr lang="en-US" b="1" dirty="0" smtClean="0">
                <a:latin typeface="Garamond" pitchFamily="18" charset="0"/>
              </a:rPr>
              <a:t>1 – Simple (or) Medium (or) Complex</a:t>
            </a:r>
          </a:p>
          <a:p>
            <a:pPr lvl="1"/>
            <a:r>
              <a:rPr lang="en-US" b="1" dirty="0" smtClean="0">
                <a:latin typeface="Garamond" pitchFamily="18" charset="0"/>
              </a:rPr>
              <a:t>2,3,4 – Complex</a:t>
            </a:r>
          </a:p>
          <a:p>
            <a:pPr lvl="1"/>
            <a:r>
              <a:rPr lang="en-US" b="1" dirty="0" smtClean="0">
                <a:latin typeface="Garamond" pitchFamily="18" charset="0"/>
              </a:rPr>
              <a:t>6,7,8,9 – Medium</a:t>
            </a:r>
          </a:p>
          <a:p>
            <a:pPr lvl="1"/>
            <a:r>
              <a:rPr lang="en-US" b="1" dirty="0" smtClean="0">
                <a:latin typeface="Garamond" pitchFamily="18" charset="0"/>
              </a:rPr>
              <a:t>10, 11, 12, 13, 14 – Simple</a:t>
            </a:r>
          </a:p>
          <a:p>
            <a:pPr lvl="1"/>
            <a:r>
              <a:rPr lang="en-US" b="1" dirty="0" smtClean="0">
                <a:latin typeface="Garamond" pitchFamily="18" charset="0"/>
              </a:rPr>
              <a:t>( Check Mark Slope indicates the </a:t>
            </a:r>
            <a:r>
              <a:rPr lang="en-US" b="1" smtClean="0">
                <a:latin typeface="Garamond" pitchFamily="18" charset="0"/>
              </a:rPr>
              <a:t>“speed </a:t>
            </a:r>
            <a:r>
              <a:rPr lang="en-US" b="1" dirty="0" smtClean="0">
                <a:latin typeface="Garamond" pitchFamily="18" charset="0"/>
              </a:rPr>
              <a:t>decrease” and “speed increase” as well)</a:t>
            </a:r>
          </a:p>
        </p:txBody>
      </p:sp>
      <p:pic>
        <p:nvPicPr>
          <p:cNvPr id="35844" name="Picture 4" descr="BD21301_"/>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4724400" y="1571625"/>
            <a:ext cx="4191000" cy="408305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35845" name="Picture 5" descr="check1to14"/>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5181600" y="2001838"/>
            <a:ext cx="3133725" cy="297338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7" name="Picture 14" descr="C:\Users\Srikanth\Desktop\baba41s.jpg"/>
          <p:cNvPicPr>
            <a:picLocks noChangeAspect="1" noChangeArrowheads="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66657" y="1"/>
            <a:ext cx="477343" cy="38099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18</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00028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410200" y="1447800"/>
            <a:ext cx="3352800" cy="3810000"/>
          </a:xfrm>
        </p:spPr>
        <p:txBody>
          <a:bodyPr/>
          <a:lstStyle/>
          <a:p>
            <a:pPr algn="ctr" eaLnBrk="1" hangingPunct="1"/>
            <a:r>
              <a:rPr lang="en-US" sz="3800" b="1" u="sng" dirty="0" smtClean="0">
                <a:latin typeface="Garamond" pitchFamily="18" charset="0"/>
              </a:rPr>
              <a:t>“How to” of various aspects of  Bhajans </a:t>
            </a:r>
            <a:br>
              <a:rPr lang="en-US" sz="3800" b="1" u="sng" dirty="0" smtClean="0">
                <a:latin typeface="Garamond" pitchFamily="18" charset="0"/>
              </a:rPr>
            </a:br>
            <a:r>
              <a:rPr lang="en-US" sz="3800" b="1" u="sng" dirty="0" smtClean="0">
                <a:latin typeface="Garamond" pitchFamily="18" charset="0"/>
              </a:rPr>
              <a:t/>
            </a:r>
            <a:br>
              <a:rPr lang="en-US" sz="3800" b="1" u="sng" dirty="0" smtClean="0">
                <a:latin typeface="Garamond" pitchFamily="18" charset="0"/>
              </a:rPr>
            </a:br>
            <a:r>
              <a:rPr lang="en-US" sz="3800" u="sng" dirty="0" smtClean="0"/>
              <a:t/>
            </a:r>
            <a:br>
              <a:rPr lang="en-US" sz="3800" u="sng" dirty="0" smtClean="0"/>
            </a:br>
            <a:r>
              <a:rPr lang="en-US" sz="3800" b="1" dirty="0" smtClean="0">
                <a:solidFill>
                  <a:srgbClr val="00B050"/>
                </a:solidFill>
                <a:latin typeface="Garamond" pitchFamily="18" charset="0"/>
              </a:rPr>
              <a:t>Segment 3</a:t>
            </a:r>
            <a:endParaRPr lang="en-US" sz="3800" dirty="0" smtClean="0"/>
          </a:p>
        </p:txBody>
      </p:sp>
      <p:pic>
        <p:nvPicPr>
          <p:cNvPr id="36867" name="Picture 3" descr="Swami_Talam_2_TIFF"/>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219200" y="1828800"/>
            <a:ext cx="3733800" cy="32654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19</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2027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524000" y="354012"/>
            <a:ext cx="7010400" cy="712788"/>
          </a:xfrm>
        </p:spPr>
        <p:txBody>
          <a:bodyPr/>
          <a:lstStyle/>
          <a:p>
            <a:pPr eaLnBrk="1" hangingPunct="1"/>
            <a:r>
              <a:rPr lang="en-US" sz="3800" b="1" dirty="0" smtClean="0">
                <a:latin typeface="Garamond" pitchFamily="18" charset="0"/>
              </a:rPr>
              <a:t>Bhajans – A form of Service</a:t>
            </a:r>
          </a:p>
        </p:txBody>
      </p:sp>
      <p:pic>
        <p:nvPicPr>
          <p:cNvPr id="18435" name="Picture 4" descr="Swami_on_throne"/>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143000" y="1066800"/>
            <a:ext cx="3786188" cy="52578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8436" name="Text Box 5"/>
          <p:cNvSpPr txBox="1">
            <a:spLocks noChangeArrowheads="1"/>
          </p:cNvSpPr>
          <p:nvPr/>
        </p:nvSpPr>
        <p:spPr bwMode="auto">
          <a:xfrm>
            <a:off x="4876800" y="1066800"/>
            <a:ext cx="2073275" cy="366713"/>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endParaRPr lang="en-US" dirty="0"/>
          </a:p>
        </p:txBody>
      </p:sp>
      <p:sp>
        <p:nvSpPr>
          <p:cNvPr id="18437" name="Rectangle 3"/>
          <p:cNvSpPr txBox="1">
            <a:spLocks noChangeArrowheads="1"/>
          </p:cNvSpPr>
          <p:nvPr/>
        </p:nvSpPr>
        <p:spPr bwMode="auto">
          <a:xfrm>
            <a:off x="4892675" y="1066800"/>
            <a:ext cx="4114800" cy="52578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spcBef>
                <a:spcPct val="20000"/>
              </a:spcBef>
              <a:buClr>
                <a:schemeClr val="bg2"/>
              </a:buClr>
              <a:buSzPct val="75000"/>
              <a:buFont typeface="Wingdings" pitchFamily="2" charset="2"/>
              <a:buNone/>
            </a:pPr>
            <a:r>
              <a:rPr lang="en-US" sz="2800" dirty="0">
                <a:latin typeface="Garamond" pitchFamily="18" charset="0"/>
              </a:rPr>
              <a:t>“…The divine vibrations that result from bhajans you sing are spreading to all parts of the world.  The divine name that you chant purifies the hearts of many.  Sing the glory of God.  By doing so you will render great help to the whole world”   SSSB, Oct 9, 2002</a:t>
            </a:r>
          </a:p>
          <a:p>
            <a:pPr eaLnBrk="1" hangingPunct="1">
              <a:spcBef>
                <a:spcPct val="20000"/>
              </a:spcBef>
              <a:buClr>
                <a:schemeClr val="bg2"/>
              </a:buClr>
              <a:buSzPct val="75000"/>
              <a:buFont typeface="Wingdings" pitchFamily="2" charset="2"/>
              <a:buChar char="p"/>
            </a:pPr>
            <a:endParaRPr lang="en-US" sz="2800" dirty="0">
              <a:latin typeface="Garamond" pitchFamily="18" charset="0"/>
            </a:endParaRPr>
          </a:p>
        </p:txBody>
      </p:sp>
      <p:sp>
        <p:nvSpPr>
          <p:cNvPr id="2" name="Slide Number Placeholder 1"/>
          <p:cNvSpPr>
            <a:spLocks noGrp="1"/>
          </p:cNvSpPr>
          <p:nvPr>
            <p:ph type="sldNum" sz="quarter" idx="12"/>
          </p:nvPr>
        </p:nvSpPr>
        <p:spPr/>
        <p:txBody>
          <a:bodyPr/>
          <a:lstStyle/>
          <a:p>
            <a:fld id="{7C4E5329-200C-491C-9185-11E7CBEC8107}" type="slidenum">
              <a:rPr lang="en-US" smtClean="0"/>
              <a:pPr/>
              <a:t>2</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096916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143000" y="457200"/>
            <a:ext cx="7699375" cy="914400"/>
          </a:xfrm>
        </p:spPr>
        <p:txBody>
          <a:bodyPr/>
          <a:lstStyle/>
          <a:p>
            <a:pPr eaLnBrk="1" hangingPunct="1"/>
            <a:r>
              <a:rPr lang="en-US" sz="3800" b="1" dirty="0" smtClean="0">
                <a:latin typeface="Garamond" pitchFamily="18" charset="0"/>
              </a:rPr>
              <a:t>How to choose Bhajans – a quote</a:t>
            </a:r>
          </a:p>
        </p:txBody>
      </p:sp>
      <p:sp>
        <p:nvSpPr>
          <p:cNvPr id="37891" name="Rectangle 3"/>
          <p:cNvSpPr>
            <a:spLocks noGrp="1" noChangeArrowheads="1"/>
          </p:cNvSpPr>
          <p:nvPr>
            <p:ph type="body" idx="1"/>
          </p:nvPr>
        </p:nvSpPr>
        <p:spPr>
          <a:xfrm>
            <a:off x="762000" y="1524000"/>
            <a:ext cx="8229600" cy="4419600"/>
          </a:xfrm>
        </p:spPr>
        <p:txBody>
          <a:bodyPr/>
          <a:lstStyle/>
          <a:p>
            <a:pPr eaLnBrk="1" hangingPunct="1"/>
            <a:r>
              <a:rPr lang="en-US" b="1" dirty="0" smtClean="0">
                <a:latin typeface="Garamond" pitchFamily="18" charset="0"/>
              </a:rPr>
              <a:t>“…Leaders in bhajans should realize that many overseas devotees are deeply interested in bhajans are eager to take part in them.  The bhajans should be simple and easy for them to follow..” SSSB, April 11, 1997</a:t>
            </a:r>
          </a:p>
        </p:txBody>
      </p:sp>
      <p:pic>
        <p:nvPicPr>
          <p:cNvPr id="5" name="Picture 7" descr="C:\Users\Srikanth\Desktop\baba27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24887" y="1"/>
            <a:ext cx="519113" cy="4143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20</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27222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b="1" dirty="0" smtClean="0">
                <a:latin typeface="Garamond" pitchFamily="18" charset="0"/>
              </a:rPr>
              <a:t> How to choose bhajans?</a:t>
            </a:r>
          </a:p>
        </p:txBody>
      </p:sp>
      <p:sp>
        <p:nvSpPr>
          <p:cNvPr id="38915" name="Rectangle 3"/>
          <p:cNvSpPr>
            <a:spLocks noGrp="1" noChangeArrowheads="1"/>
          </p:cNvSpPr>
          <p:nvPr>
            <p:ph type="body" idx="1"/>
          </p:nvPr>
        </p:nvSpPr>
        <p:spPr>
          <a:xfrm>
            <a:off x="990600" y="1447800"/>
            <a:ext cx="7620000" cy="4876800"/>
          </a:xfrm>
        </p:spPr>
        <p:txBody>
          <a:bodyPr>
            <a:normAutofit lnSpcReduction="10000"/>
          </a:bodyPr>
          <a:lstStyle/>
          <a:p>
            <a:pPr eaLnBrk="1" hangingPunct="1">
              <a:lnSpc>
                <a:spcPct val="80000"/>
              </a:lnSpc>
            </a:pPr>
            <a:r>
              <a:rPr lang="en-US" sz="1800" dirty="0" smtClean="0">
                <a:latin typeface="Garamond" pitchFamily="18" charset="0"/>
              </a:rPr>
              <a:t>Bhajan selection techniques</a:t>
            </a:r>
          </a:p>
          <a:p>
            <a:pPr lvl="1" eaLnBrk="1" hangingPunct="1">
              <a:lnSpc>
                <a:spcPct val="80000"/>
              </a:lnSpc>
            </a:pPr>
            <a:r>
              <a:rPr lang="en-US" sz="1800" dirty="0" smtClean="0">
                <a:latin typeface="Garamond" pitchFamily="18" charset="0"/>
              </a:rPr>
              <a:t> Is this suitable to my Voice, Range and Pitch?</a:t>
            </a:r>
          </a:p>
          <a:p>
            <a:pPr lvl="1" eaLnBrk="1" hangingPunct="1">
              <a:lnSpc>
                <a:spcPct val="80000"/>
              </a:lnSpc>
            </a:pPr>
            <a:r>
              <a:rPr lang="en-US" sz="1800" dirty="0" smtClean="0">
                <a:latin typeface="Garamond" pitchFamily="18" charset="0"/>
              </a:rPr>
              <a:t> Is this suitable to my accent?</a:t>
            </a:r>
          </a:p>
          <a:p>
            <a:pPr lvl="1" eaLnBrk="1" hangingPunct="1">
              <a:lnSpc>
                <a:spcPct val="80000"/>
              </a:lnSpc>
            </a:pPr>
            <a:r>
              <a:rPr lang="en-US" sz="1800" dirty="0" smtClean="0">
                <a:latin typeface="Garamond" pitchFamily="18" charset="0"/>
              </a:rPr>
              <a:t> Is this suitable for our center?</a:t>
            </a:r>
          </a:p>
          <a:p>
            <a:pPr lvl="1" eaLnBrk="1" hangingPunct="1">
              <a:lnSpc>
                <a:spcPct val="80000"/>
              </a:lnSpc>
            </a:pPr>
            <a:r>
              <a:rPr lang="en-US" sz="1800" dirty="0" smtClean="0">
                <a:latin typeface="Garamond" pitchFamily="18" charset="0"/>
              </a:rPr>
              <a:t> Is this suitable to the occasion?  </a:t>
            </a:r>
          </a:p>
          <a:p>
            <a:pPr lvl="2" eaLnBrk="1" hangingPunct="1">
              <a:lnSpc>
                <a:spcPct val="80000"/>
              </a:lnSpc>
            </a:pPr>
            <a:r>
              <a:rPr lang="en-US" sz="1800" dirty="0" smtClean="0">
                <a:latin typeface="Garamond" pitchFamily="18" charset="0"/>
              </a:rPr>
              <a:t>House Bhajans </a:t>
            </a:r>
          </a:p>
          <a:p>
            <a:pPr lvl="2" eaLnBrk="1" hangingPunct="1">
              <a:lnSpc>
                <a:spcPct val="80000"/>
              </a:lnSpc>
            </a:pPr>
            <a:r>
              <a:rPr lang="en-US" sz="1800" dirty="0" smtClean="0">
                <a:latin typeface="Garamond" pitchFamily="18" charset="0"/>
              </a:rPr>
              <a:t>Nagar sankirtan </a:t>
            </a:r>
          </a:p>
          <a:p>
            <a:pPr lvl="2" eaLnBrk="1" hangingPunct="1">
              <a:lnSpc>
                <a:spcPct val="80000"/>
              </a:lnSpc>
            </a:pPr>
            <a:r>
              <a:rPr lang="en-US" sz="1800" dirty="0" smtClean="0">
                <a:latin typeface="Garamond" pitchFamily="18" charset="0"/>
              </a:rPr>
              <a:t>Regular Center Bhajan</a:t>
            </a:r>
          </a:p>
          <a:p>
            <a:pPr lvl="2" eaLnBrk="1" hangingPunct="1">
              <a:lnSpc>
                <a:spcPct val="80000"/>
              </a:lnSpc>
            </a:pPr>
            <a:r>
              <a:rPr lang="en-US" sz="1800" dirty="0" smtClean="0">
                <a:latin typeface="Garamond" pitchFamily="18" charset="0"/>
              </a:rPr>
              <a:t>Yearly Akhanda Bhajan</a:t>
            </a:r>
          </a:p>
          <a:p>
            <a:pPr lvl="2" eaLnBrk="1" hangingPunct="1">
              <a:lnSpc>
                <a:spcPct val="80000"/>
              </a:lnSpc>
            </a:pPr>
            <a:r>
              <a:rPr lang="en-US" sz="1800" dirty="0" smtClean="0">
                <a:latin typeface="Garamond" pitchFamily="18" charset="0"/>
              </a:rPr>
              <a:t>Bhajans during service activity</a:t>
            </a:r>
          </a:p>
          <a:p>
            <a:pPr lvl="2" eaLnBrk="1" hangingPunct="1">
              <a:lnSpc>
                <a:spcPct val="80000"/>
              </a:lnSpc>
              <a:buFont typeface="Wingdings" pitchFamily="2" charset="2"/>
              <a:buNone/>
            </a:pPr>
            <a:endParaRPr lang="en-US" sz="1800" dirty="0" smtClean="0">
              <a:latin typeface="Garamond" pitchFamily="18" charset="0"/>
            </a:endParaRPr>
          </a:p>
          <a:p>
            <a:pPr eaLnBrk="1" hangingPunct="1">
              <a:lnSpc>
                <a:spcPct val="80000"/>
              </a:lnSpc>
            </a:pPr>
            <a:r>
              <a:rPr lang="en-US" sz="1800" dirty="0" smtClean="0">
                <a:latin typeface="Garamond" pitchFamily="18" charset="0"/>
              </a:rPr>
              <a:t> Select “Simple” category of Bhajans if you can follow “Medium” bhajans well and, “Medium” if you can follow “Complex” bhajans well</a:t>
            </a:r>
          </a:p>
          <a:p>
            <a:pPr lvl="1" eaLnBrk="1" hangingPunct="1">
              <a:lnSpc>
                <a:spcPct val="80000"/>
              </a:lnSpc>
              <a:buFont typeface="Wingdings" pitchFamily="2" charset="2"/>
              <a:buNone/>
            </a:pPr>
            <a:endParaRPr lang="en-US" sz="1800" dirty="0" smtClean="0">
              <a:latin typeface="Garamond" pitchFamily="18" charset="0"/>
            </a:endParaRPr>
          </a:p>
          <a:p>
            <a:pPr eaLnBrk="1" hangingPunct="1">
              <a:lnSpc>
                <a:spcPct val="80000"/>
              </a:lnSpc>
            </a:pPr>
            <a:r>
              <a:rPr lang="en-US" sz="1800" dirty="0" smtClean="0">
                <a:latin typeface="Garamond" pitchFamily="18" charset="0"/>
              </a:rPr>
              <a:t>Complex Bhajans can be chosen only when 50% of the audience (followers) is very very comfortable following the Complex Bhajan even though you can render it extremely well and you could be a professional</a:t>
            </a:r>
          </a:p>
          <a:p>
            <a:pPr lvl="1" eaLnBrk="1" hangingPunct="1">
              <a:lnSpc>
                <a:spcPct val="80000"/>
              </a:lnSpc>
            </a:pPr>
            <a:endParaRPr lang="en-US" sz="1800" dirty="0" smtClean="0">
              <a:latin typeface="Garamond" pitchFamily="18" charset="0"/>
            </a:endParaRPr>
          </a:p>
          <a:p>
            <a:pPr eaLnBrk="1" hangingPunct="1">
              <a:lnSpc>
                <a:spcPct val="80000"/>
              </a:lnSpc>
            </a:pPr>
            <a:r>
              <a:rPr lang="en-US" sz="1800" dirty="0" smtClean="0">
                <a:latin typeface="Garamond" pitchFamily="18" charset="0"/>
              </a:rPr>
              <a:t>Choose a bhajan which you can sing better instead of choosing a bhajan that you like the most</a:t>
            </a:r>
          </a:p>
        </p:txBody>
      </p:sp>
      <p:sp>
        <p:nvSpPr>
          <p:cNvPr id="2" name="Slide Number Placeholder 1"/>
          <p:cNvSpPr>
            <a:spLocks noGrp="1"/>
          </p:cNvSpPr>
          <p:nvPr>
            <p:ph type="sldNum" sz="quarter" idx="12"/>
          </p:nvPr>
        </p:nvSpPr>
        <p:spPr/>
        <p:txBody>
          <a:bodyPr/>
          <a:lstStyle/>
          <a:p>
            <a:fld id="{7C4E5329-200C-491C-9185-11E7CBEC8107}" type="slidenum">
              <a:rPr lang="en-US" smtClean="0"/>
              <a:pPr/>
              <a:t>21</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3681523"/>
      </p:ext>
    </p:extLst>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09600" y="609600"/>
            <a:ext cx="7848600" cy="712788"/>
          </a:xfrm>
        </p:spPr>
        <p:txBody>
          <a:bodyPr/>
          <a:lstStyle/>
          <a:p>
            <a:pPr eaLnBrk="1" hangingPunct="1"/>
            <a:r>
              <a:rPr lang="en-US" sz="3800" b="1" dirty="0" smtClean="0">
                <a:latin typeface="Garamond" pitchFamily="18" charset="0"/>
              </a:rPr>
              <a:t>How to practice for singing Bhajans</a:t>
            </a:r>
          </a:p>
        </p:txBody>
      </p:sp>
      <p:sp>
        <p:nvSpPr>
          <p:cNvPr id="39939" name="Rectangle 3"/>
          <p:cNvSpPr>
            <a:spLocks noGrp="1" noChangeArrowheads="1"/>
          </p:cNvSpPr>
          <p:nvPr>
            <p:ph type="body" idx="1"/>
          </p:nvPr>
        </p:nvSpPr>
        <p:spPr>
          <a:xfrm>
            <a:off x="533400" y="1828800"/>
            <a:ext cx="8458200" cy="4343400"/>
          </a:xfrm>
        </p:spPr>
        <p:txBody>
          <a:bodyPr/>
          <a:lstStyle/>
          <a:p>
            <a:pPr eaLnBrk="1" hangingPunct="1"/>
            <a:r>
              <a:rPr lang="en-US" dirty="0" smtClean="0">
                <a:latin typeface="Garamond" pitchFamily="18" charset="0"/>
              </a:rPr>
              <a:t>Individual Bhajan Improvement Cycle</a:t>
            </a:r>
          </a:p>
          <a:p>
            <a:pPr lvl="2" eaLnBrk="1" hangingPunct="1"/>
            <a:r>
              <a:rPr lang="en-US" sz="1800" dirty="0" smtClean="0">
                <a:latin typeface="Garamond" pitchFamily="18" charset="0"/>
              </a:rPr>
              <a:t>Selection &gt;&gt;Practice&gt;&gt;Signing&gt;&gt;Feedback</a:t>
            </a:r>
            <a:endParaRPr lang="en-US" dirty="0" smtClean="0">
              <a:latin typeface="Garamond" pitchFamily="18" charset="0"/>
            </a:endParaRPr>
          </a:p>
          <a:p>
            <a:pPr lvl="1" eaLnBrk="1" hangingPunct="1"/>
            <a:r>
              <a:rPr lang="en-US" dirty="0" smtClean="0">
                <a:latin typeface="Garamond" pitchFamily="18" charset="0"/>
              </a:rPr>
              <a:t>Where do I select/learn a Bhajan from?</a:t>
            </a:r>
          </a:p>
          <a:p>
            <a:pPr lvl="1" eaLnBrk="1" hangingPunct="1"/>
            <a:r>
              <a:rPr lang="en-US" dirty="0" smtClean="0">
                <a:latin typeface="Garamond" pitchFamily="18" charset="0"/>
              </a:rPr>
              <a:t>Is there a list of Beginners Bhajans?</a:t>
            </a:r>
          </a:p>
          <a:p>
            <a:pPr lvl="1" eaLnBrk="1" hangingPunct="1"/>
            <a:r>
              <a:rPr lang="en-US" dirty="0" smtClean="0">
                <a:latin typeface="Garamond" pitchFamily="18" charset="0"/>
              </a:rPr>
              <a:t>Is there any vocal exercise to improve my voice?</a:t>
            </a:r>
          </a:p>
          <a:p>
            <a:pPr lvl="1" eaLnBrk="1" hangingPunct="1"/>
            <a:r>
              <a:rPr lang="en-US" dirty="0" smtClean="0">
                <a:latin typeface="Garamond" pitchFamily="18" charset="0"/>
              </a:rPr>
              <a:t>How to control my fear when my chance comes?</a:t>
            </a:r>
          </a:p>
          <a:p>
            <a:pPr lvl="1" eaLnBrk="1" hangingPunct="1"/>
            <a:r>
              <a:rPr lang="en-US" dirty="0" smtClean="0">
                <a:latin typeface="Garamond" pitchFamily="18" charset="0"/>
              </a:rPr>
              <a:t>How do I know that I am improving?</a:t>
            </a:r>
          </a:p>
          <a:p>
            <a:pPr lvl="1" eaLnBrk="1" hangingPunct="1"/>
            <a:endParaRPr lang="en-US" sz="2000" dirty="0" smtClean="0">
              <a:latin typeface="Garamond" pitchFamily="18" charset="0"/>
            </a:endParaRPr>
          </a:p>
        </p:txBody>
      </p:sp>
      <p:pic>
        <p:nvPicPr>
          <p:cNvPr id="5" name="Picture 7" descr="C:\Users\Srikanth\Desktop\baba27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24887" y="1"/>
            <a:ext cx="519113" cy="4143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22</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088952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38200" y="838200"/>
            <a:ext cx="7623175" cy="533400"/>
          </a:xfrm>
        </p:spPr>
        <p:txBody>
          <a:bodyPr>
            <a:normAutofit fontScale="90000"/>
          </a:bodyPr>
          <a:lstStyle/>
          <a:p>
            <a:pPr eaLnBrk="1" hangingPunct="1"/>
            <a:r>
              <a:rPr lang="en-US" sz="3800" b="1" dirty="0" smtClean="0">
                <a:latin typeface="Garamond" pitchFamily="18" charset="0"/>
              </a:rPr>
              <a:t>Who should sing/lead Bhajans? </a:t>
            </a:r>
          </a:p>
        </p:txBody>
      </p:sp>
      <p:sp>
        <p:nvSpPr>
          <p:cNvPr id="40963" name="Rectangle 3"/>
          <p:cNvSpPr>
            <a:spLocks noGrp="1" noChangeArrowheads="1"/>
          </p:cNvSpPr>
          <p:nvPr>
            <p:ph type="body" idx="1"/>
          </p:nvPr>
        </p:nvSpPr>
        <p:spPr>
          <a:xfrm>
            <a:off x="762000" y="1641475"/>
            <a:ext cx="8229600" cy="4225925"/>
          </a:xfrm>
        </p:spPr>
        <p:txBody>
          <a:bodyPr/>
          <a:lstStyle/>
          <a:p>
            <a:pPr eaLnBrk="1" hangingPunct="1">
              <a:buFont typeface="Wingdings" pitchFamily="2" charset="2"/>
              <a:buNone/>
            </a:pPr>
            <a:r>
              <a:rPr lang="en-US" dirty="0" smtClean="0">
                <a:latin typeface="Garamond" pitchFamily="18" charset="0"/>
              </a:rPr>
              <a:t>“…If bhajan is sung in a sweet voice, people will be drawn towards the Lord.  Gradually it will be developed into Love for God, and His grace will follow in due course.” -Prasanthi Vahini</a:t>
            </a:r>
          </a:p>
          <a:p>
            <a:pPr eaLnBrk="1" hangingPunct="1">
              <a:buFont typeface="Wingdings" pitchFamily="2" charset="2"/>
              <a:buNone/>
            </a:pPr>
            <a:endParaRPr lang="en-US" dirty="0" smtClean="0">
              <a:latin typeface="Garamond" pitchFamily="18" charset="0"/>
            </a:endParaRPr>
          </a:p>
          <a:p>
            <a:pPr eaLnBrk="1" hangingPunct="1">
              <a:buFont typeface="Wingdings" pitchFamily="2" charset="2"/>
              <a:buNone/>
            </a:pPr>
            <a:r>
              <a:rPr lang="en-US" dirty="0" smtClean="0">
                <a:latin typeface="Garamond" pitchFamily="18" charset="0"/>
              </a:rPr>
              <a:t>"A good leader does not aim to get people to think highly</a:t>
            </a:r>
          </a:p>
          <a:p>
            <a:pPr eaLnBrk="1" hangingPunct="1">
              <a:buFont typeface="Wingdings" pitchFamily="2" charset="2"/>
              <a:buNone/>
            </a:pPr>
            <a:r>
              <a:rPr lang="en-US" dirty="0" smtClean="0">
                <a:latin typeface="Garamond" pitchFamily="18" charset="0"/>
              </a:rPr>
              <a:t>about himself. He gets people to think highly about </a:t>
            </a:r>
          </a:p>
          <a:p>
            <a:pPr eaLnBrk="1" hangingPunct="1">
              <a:buFont typeface="Wingdings" pitchFamily="2" charset="2"/>
              <a:buNone/>
            </a:pPr>
            <a:r>
              <a:rPr lang="en-US" dirty="0" smtClean="0">
                <a:latin typeface="Garamond" pitchFamily="18" charset="0"/>
              </a:rPr>
              <a:t>themselves."</a:t>
            </a:r>
          </a:p>
          <a:p>
            <a:pPr eaLnBrk="1" hangingPunct="1"/>
            <a:endParaRPr lang="en-US" dirty="0" smtClean="0">
              <a:latin typeface="Garamond" pitchFamily="18" charset="0"/>
            </a:endParaRPr>
          </a:p>
        </p:txBody>
      </p:sp>
      <p:pic>
        <p:nvPicPr>
          <p:cNvPr id="5" name="Picture 14" descr="C:\Users\Srikanth\Desktop\baba41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66657" y="1"/>
            <a:ext cx="477343" cy="38099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23</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34983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143000" y="457200"/>
            <a:ext cx="7699375" cy="914400"/>
          </a:xfrm>
        </p:spPr>
        <p:txBody>
          <a:bodyPr/>
          <a:lstStyle/>
          <a:p>
            <a:pPr eaLnBrk="1" hangingPunct="1"/>
            <a:r>
              <a:rPr lang="en-US" sz="3800" b="1" dirty="0" smtClean="0">
                <a:latin typeface="Garamond" pitchFamily="18" charset="0"/>
              </a:rPr>
              <a:t>Readiness to sing in the center?</a:t>
            </a:r>
          </a:p>
        </p:txBody>
      </p:sp>
      <p:sp>
        <p:nvSpPr>
          <p:cNvPr id="41987" name="Rectangle 3"/>
          <p:cNvSpPr>
            <a:spLocks noGrp="1" noChangeArrowheads="1"/>
          </p:cNvSpPr>
          <p:nvPr>
            <p:ph type="body" idx="1"/>
          </p:nvPr>
        </p:nvSpPr>
        <p:spPr>
          <a:xfrm>
            <a:off x="914400" y="1828800"/>
            <a:ext cx="7543800" cy="3921125"/>
          </a:xfrm>
        </p:spPr>
        <p:txBody>
          <a:bodyPr>
            <a:normAutofit lnSpcReduction="10000"/>
          </a:bodyPr>
          <a:lstStyle/>
          <a:p>
            <a:pPr eaLnBrk="1" hangingPunct="1">
              <a:lnSpc>
                <a:spcPct val="90000"/>
              </a:lnSpc>
            </a:pPr>
            <a:r>
              <a:rPr lang="en-US" sz="2400" dirty="0" smtClean="0">
                <a:latin typeface="Garamond" pitchFamily="18" charset="0"/>
              </a:rPr>
              <a:t>Firstly, if you can OK the recorded version of your own Bhajan</a:t>
            </a:r>
          </a:p>
          <a:p>
            <a:pPr eaLnBrk="1" hangingPunct="1">
              <a:lnSpc>
                <a:spcPct val="90000"/>
              </a:lnSpc>
            </a:pPr>
            <a:r>
              <a:rPr lang="en-US" sz="2400" dirty="0" smtClean="0">
                <a:latin typeface="Garamond" pitchFamily="18" charset="0"/>
              </a:rPr>
              <a:t>Next - Bhajan at your home is Okayed by your family</a:t>
            </a:r>
          </a:p>
          <a:p>
            <a:pPr eaLnBrk="1" hangingPunct="1">
              <a:lnSpc>
                <a:spcPct val="90000"/>
              </a:lnSpc>
            </a:pPr>
            <a:r>
              <a:rPr lang="en-US" sz="2400" dirty="0" smtClean="0">
                <a:latin typeface="Garamond" pitchFamily="18" charset="0"/>
              </a:rPr>
              <a:t>Next  - Bhajans at another person’s house is not commented bad</a:t>
            </a:r>
          </a:p>
          <a:p>
            <a:pPr eaLnBrk="1" hangingPunct="1">
              <a:lnSpc>
                <a:spcPct val="90000"/>
              </a:lnSpc>
            </a:pPr>
            <a:r>
              <a:rPr lang="en-US" sz="2400" dirty="0" smtClean="0">
                <a:latin typeface="Garamond" pitchFamily="18" charset="0"/>
              </a:rPr>
              <a:t>Next - Practice with Shruthi Sessions /Center group and check if the group approves</a:t>
            </a:r>
          </a:p>
          <a:p>
            <a:pPr eaLnBrk="1" hangingPunct="1">
              <a:lnSpc>
                <a:spcPct val="90000"/>
              </a:lnSpc>
            </a:pPr>
            <a:r>
              <a:rPr lang="en-US" sz="2400" dirty="0" smtClean="0">
                <a:latin typeface="Garamond" pitchFamily="18" charset="0"/>
              </a:rPr>
              <a:t>Then you are READY to render for the FIRST time</a:t>
            </a:r>
          </a:p>
          <a:p>
            <a:pPr eaLnBrk="1" hangingPunct="1">
              <a:lnSpc>
                <a:spcPct val="90000"/>
              </a:lnSpc>
            </a:pPr>
            <a:r>
              <a:rPr lang="en-US" sz="2400" dirty="0" smtClean="0">
                <a:latin typeface="Garamond" pitchFamily="18" charset="0"/>
              </a:rPr>
              <a:t>Then render once in 6 months</a:t>
            </a:r>
          </a:p>
          <a:p>
            <a:pPr eaLnBrk="1" hangingPunct="1">
              <a:lnSpc>
                <a:spcPct val="90000"/>
              </a:lnSpc>
            </a:pPr>
            <a:r>
              <a:rPr lang="en-US" sz="2400" dirty="0" smtClean="0">
                <a:latin typeface="Garamond" pitchFamily="18" charset="0"/>
              </a:rPr>
              <a:t> If people feel like listening to us they will come and ask for us to sing.</a:t>
            </a:r>
          </a:p>
        </p:txBody>
      </p:sp>
      <p:sp>
        <p:nvSpPr>
          <p:cNvPr id="2" name="Slide Number Placeholder 1"/>
          <p:cNvSpPr>
            <a:spLocks noGrp="1"/>
          </p:cNvSpPr>
          <p:nvPr>
            <p:ph type="sldNum" sz="quarter" idx="12"/>
          </p:nvPr>
        </p:nvSpPr>
        <p:spPr/>
        <p:txBody>
          <a:bodyPr/>
          <a:lstStyle/>
          <a:p>
            <a:fld id="{7C4E5329-200C-491C-9185-11E7CBEC8107}" type="slidenum">
              <a:rPr lang="en-US" smtClean="0"/>
              <a:pPr/>
              <a:t>24</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60391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b="1" dirty="0" smtClean="0">
                <a:latin typeface="Garamond" pitchFamily="18" charset="0"/>
              </a:rPr>
              <a:t>How to follow Bhajans?</a:t>
            </a:r>
          </a:p>
        </p:txBody>
      </p:sp>
      <p:sp>
        <p:nvSpPr>
          <p:cNvPr id="43011" name="Rectangle 3"/>
          <p:cNvSpPr>
            <a:spLocks noGrp="1" noChangeArrowheads="1"/>
          </p:cNvSpPr>
          <p:nvPr>
            <p:ph type="body" idx="1"/>
          </p:nvPr>
        </p:nvSpPr>
        <p:spPr>
          <a:xfrm>
            <a:off x="304800" y="1295400"/>
            <a:ext cx="8534400" cy="4876800"/>
          </a:xfrm>
        </p:spPr>
        <p:txBody>
          <a:bodyPr/>
          <a:lstStyle/>
          <a:p>
            <a:pPr lvl="1" eaLnBrk="1" hangingPunct="1"/>
            <a:r>
              <a:rPr lang="en-US" dirty="0" smtClean="0">
                <a:latin typeface="Garamond" pitchFamily="18" charset="0"/>
              </a:rPr>
              <a:t>How should we follow Bhajans?</a:t>
            </a:r>
          </a:p>
          <a:p>
            <a:pPr lvl="2" eaLnBrk="1" hangingPunct="1"/>
            <a:r>
              <a:rPr lang="en-US" sz="2400" dirty="0" smtClean="0">
                <a:latin typeface="Garamond" pitchFamily="18" charset="0"/>
              </a:rPr>
              <a:t>Focus on the words of the Bhajan than the singer</a:t>
            </a:r>
          </a:p>
          <a:p>
            <a:pPr lvl="2" eaLnBrk="1" hangingPunct="1"/>
            <a:r>
              <a:rPr lang="en-US" sz="2400" dirty="0" smtClean="0">
                <a:latin typeface="Garamond" pitchFamily="18" charset="0"/>
              </a:rPr>
              <a:t>Focus on Clapping than mere listening to the bhajan</a:t>
            </a:r>
          </a:p>
          <a:p>
            <a:pPr lvl="2" eaLnBrk="1" hangingPunct="1"/>
            <a:r>
              <a:rPr lang="en-US" sz="2400" dirty="0" smtClean="0">
                <a:latin typeface="Garamond" pitchFamily="18" charset="0"/>
              </a:rPr>
              <a:t>Focus on the deity of the Bhajan and think of HIM</a:t>
            </a:r>
          </a:p>
          <a:p>
            <a:pPr lvl="2" eaLnBrk="1" hangingPunct="1"/>
            <a:r>
              <a:rPr lang="en-US" sz="2400" dirty="0" smtClean="0">
                <a:latin typeface="Garamond" pitchFamily="18" charset="0"/>
              </a:rPr>
              <a:t>Focus on enjoying the music but follow the bhajan to the extent you can hear yourself.</a:t>
            </a:r>
          </a:p>
          <a:p>
            <a:pPr lvl="2" eaLnBrk="1" hangingPunct="1"/>
            <a:r>
              <a:rPr lang="en-US" sz="2400" dirty="0" smtClean="0">
                <a:latin typeface="Garamond" pitchFamily="18" charset="0"/>
              </a:rPr>
              <a:t>Focus on the lord or deity of your heart</a:t>
            </a:r>
          </a:p>
          <a:p>
            <a:pPr lvl="2" eaLnBrk="1" hangingPunct="1"/>
            <a:r>
              <a:rPr lang="en-US" sz="2400" dirty="0" smtClean="0">
                <a:latin typeface="Garamond" pitchFamily="18" charset="0"/>
              </a:rPr>
              <a:t>The lead singer should focus on singing the bhajan to invoke devotional feeling in the audience than demonstrating that he or she has learnt Classical music otherwise it becomes a big distraction.</a:t>
            </a:r>
          </a:p>
        </p:txBody>
      </p:sp>
      <p:pic>
        <p:nvPicPr>
          <p:cNvPr id="5" name="Picture 14" descr="C:\Users\Srikanth\Desktop\baba41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66657" y="1"/>
            <a:ext cx="477343" cy="38099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25</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55724441"/>
      </p:ext>
    </p:extLst>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066800" y="228600"/>
            <a:ext cx="7620000" cy="914400"/>
          </a:xfrm>
        </p:spPr>
        <p:txBody>
          <a:bodyPr/>
          <a:lstStyle/>
          <a:p>
            <a:pPr eaLnBrk="1" hangingPunct="1"/>
            <a:r>
              <a:rPr lang="en-US" sz="3800" b="1" dirty="0" smtClean="0">
                <a:latin typeface="Garamond" pitchFamily="18" charset="0"/>
              </a:rPr>
              <a:t>     How to render this Bhajan?</a:t>
            </a:r>
          </a:p>
        </p:txBody>
      </p:sp>
      <p:sp>
        <p:nvSpPr>
          <p:cNvPr id="44035" name="Rectangle 3"/>
          <p:cNvSpPr>
            <a:spLocks noGrp="1" noChangeArrowheads="1"/>
          </p:cNvSpPr>
          <p:nvPr>
            <p:ph type="body" idx="1"/>
          </p:nvPr>
        </p:nvSpPr>
        <p:spPr>
          <a:xfrm>
            <a:off x="762000" y="1412875"/>
            <a:ext cx="8229600" cy="3159125"/>
          </a:xfrm>
        </p:spPr>
        <p:txBody>
          <a:bodyPr/>
          <a:lstStyle/>
          <a:p>
            <a:pPr eaLnBrk="1" hangingPunct="1"/>
            <a:r>
              <a:rPr lang="en-US" dirty="0" smtClean="0">
                <a:latin typeface="Garamond" pitchFamily="18" charset="0"/>
              </a:rPr>
              <a:t> “How to” and “How Not to” render a Bhajan? </a:t>
            </a:r>
          </a:p>
          <a:p>
            <a:pPr lvl="1" eaLnBrk="1" hangingPunct="1"/>
            <a:r>
              <a:rPr lang="en-US" dirty="0" smtClean="0">
                <a:latin typeface="Garamond" pitchFamily="18" charset="0"/>
              </a:rPr>
              <a:t>Demonstration</a:t>
            </a:r>
          </a:p>
          <a:p>
            <a:pPr lvl="1" eaLnBrk="1" hangingPunct="1"/>
            <a:r>
              <a:rPr lang="en-US" dirty="0" smtClean="0">
                <a:latin typeface="Garamond" pitchFamily="18" charset="0"/>
              </a:rPr>
              <a:t>What makes the “connection with Swami” happen?</a:t>
            </a:r>
          </a:p>
          <a:p>
            <a:pPr lvl="2" eaLnBrk="1" hangingPunct="1"/>
            <a:r>
              <a:rPr lang="en-US" dirty="0" smtClean="0">
                <a:latin typeface="Garamond" pitchFamily="18" charset="0"/>
              </a:rPr>
              <a:t>How can the bhajan leader feel the connection to Swami?</a:t>
            </a:r>
          </a:p>
          <a:p>
            <a:pPr lvl="2" eaLnBrk="1" hangingPunct="1"/>
            <a:r>
              <a:rPr lang="en-US" dirty="0" smtClean="0">
                <a:latin typeface="Garamond" pitchFamily="18" charset="0"/>
              </a:rPr>
              <a:t>How can we think that bhajan followers are able to feel the connection?</a:t>
            </a:r>
          </a:p>
          <a:p>
            <a:pPr lvl="2" eaLnBrk="1" hangingPunct="1"/>
            <a:r>
              <a:rPr lang="en-US" dirty="0" smtClean="0">
                <a:latin typeface="Garamond" pitchFamily="18" charset="0"/>
              </a:rPr>
              <a:t>Is this an imagination of the bhajan leader or the bhajan follower?</a:t>
            </a:r>
          </a:p>
        </p:txBody>
      </p:sp>
      <p:sp>
        <p:nvSpPr>
          <p:cNvPr id="2" name="Slide Number Placeholder 1"/>
          <p:cNvSpPr>
            <a:spLocks noGrp="1"/>
          </p:cNvSpPr>
          <p:nvPr>
            <p:ph type="sldNum" sz="quarter" idx="12"/>
          </p:nvPr>
        </p:nvSpPr>
        <p:spPr/>
        <p:txBody>
          <a:bodyPr/>
          <a:lstStyle/>
          <a:p>
            <a:fld id="{7C4E5329-200C-491C-9185-11E7CBEC8107}" type="slidenum">
              <a:rPr lang="en-US" smtClean="0"/>
              <a:pPr/>
              <a:t>26</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761616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139825" y="317500"/>
            <a:ext cx="7775575" cy="647700"/>
          </a:xfrm>
        </p:spPr>
        <p:txBody>
          <a:bodyPr>
            <a:normAutofit fontScale="90000"/>
          </a:bodyPr>
          <a:lstStyle/>
          <a:p>
            <a:pPr eaLnBrk="1" hangingPunct="1"/>
            <a:r>
              <a:rPr lang="en-US" b="1" dirty="0" smtClean="0">
                <a:latin typeface="Garamond" pitchFamily="18" charset="0"/>
              </a:rPr>
              <a:t>How to learn a new bhajan?</a:t>
            </a:r>
          </a:p>
        </p:txBody>
      </p:sp>
      <p:sp>
        <p:nvSpPr>
          <p:cNvPr id="45059" name="Rectangle 3"/>
          <p:cNvSpPr>
            <a:spLocks noGrp="1" noChangeArrowheads="1"/>
          </p:cNvSpPr>
          <p:nvPr>
            <p:ph type="body" idx="1"/>
          </p:nvPr>
        </p:nvSpPr>
        <p:spPr>
          <a:xfrm>
            <a:off x="911225" y="1143000"/>
            <a:ext cx="7931150" cy="4984750"/>
          </a:xfrm>
        </p:spPr>
        <p:txBody>
          <a:bodyPr/>
          <a:lstStyle/>
          <a:p>
            <a:pPr lvl="1" eaLnBrk="1" hangingPunct="1">
              <a:lnSpc>
                <a:spcPts val="2400"/>
              </a:lnSpc>
            </a:pPr>
            <a:r>
              <a:rPr lang="en-US" sz="2000" dirty="0" smtClean="0">
                <a:latin typeface="Garamond" pitchFamily="18" charset="0"/>
              </a:rPr>
              <a:t>Check if New Bhajans are easy to follow</a:t>
            </a:r>
          </a:p>
          <a:p>
            <a:pPr lvl="1" eaLnBrk="1" hangingPunct="1">
              <a:lnSpc>
                <a:spcPts val="2400"/>
              </a:lnSpc>
            </a:pPr>
            <a:r>
              <a:rPr lang="en-US" sz="2000" dirty="0" smtClean="0">
                <a:latin typeface="Garamond" pitchFamily="18" charset="0"/>
              </a:rPr>
              <a:t>Learn the bhajan – Get the lyrics; get the tune recorded; play the tune in your car many times and do not sing with the lead singer </a:t>
            </a:r>
          </a:p>
          <a:p>
            <a:pPr lvl="1" eaLnBrk="1" hangingPunct="1">
              <a:lnSpc>
                <a:spcPts val="2400"/>
              </a:lnSpc>
            </a:pPr>
            <a:r>
              <a:rPr lang="en-US" sz="2000" dirty="0" smtClean="0">
                <a:latin typeface="Garamond" pitchFamily="18" charset="0"/>
              </a:rPr>
              <a:t>Practice with help – Try to recall the tune from memory</a:t>
            </a:r>
          </a:p>
          <a:p>
            <a:pPr lvl="1" eaLnBrk="1" hangingPunct="1">
              <a:lnSpc>
                <a:spcPts val="2400"/>
              </a:lnSpc>
            </a:pPr>
            <a:r>
              <a:rPr lang="en-US" sz="2000" dirty="0" smtClean="0">
                <a:latin typeface="Garamond" pitchFamily="18" charset="0"/>
              </a:rPr>
              <a:t>Try to recall the words from memory</a:t>
            </a:r>
          </a:p>
          <a:p>
            <a:pPr lvl="1" eaLnBrk="1" hangingPunct="1">
              <a:lnSpc>
                <a:spcPts val="2400"/>
              </a:lnSpc>
            </a:pPr>
            <a:r>
              <a:rPr lang="en-US" sz="2000" dirty="0" smtClean="0">
                <a:latin typeface="Garamond" pitchFamily="18" charset="0"/>
              </a:rPr>
              <a:t>If you memorize you will more control on the delivery of a new bhajan</a:t>
            </a:r>
          </a:p>
          <a:p>
            <a:pPr lvl="1" eaLnBrk="1" hangingPunct="1">
              <a:lnSpc>
                <a:spcPts val="2400"/>
              </a:lnSpc>
            </a:pPr>
            <a:r>
              <a:rPr lang="en-US" sz="2000" dirty="0" smtClean="0">
                <a:latin typeface="Garamond" pitchFamily="18" charset="0"/>
              </a:rPr>
              <a:t>Record your singing of the Bhajan and check at your own home bhajans</a:t>
            </a:r>
          </a:p>
          <a:p>
            <a:pPr lvl="1" eaLnBrk="1" hangingPunct="1">
              <a:lnSpc>
                <a:spcPts val="2400"/>
              </a:lnSpc>
            </a:pPr>
            <a:r>
              <a:rPr lang="en-US" sz="2000" dirty="0" smtClean="0">
                <a:latin typeface="Garamond" pitchFamily="18" charset="0"/>
              </a:rPr>
              <a:t>Check if your family likes it</a:t>
            </a:r>
          </a:p>
          <a:p>
            <a:pPr lvl="1" eaLnBrk="1" hangingPunct="1">
              <a:lnSpc>
                <a:spcPts val="2400"/>
              </a:lnSpc>
            </a:pPr>
            <a:r>
              <a:rPr lang="en-US" sz="2000" dirty="0" smtClean="0">
                <a:latin typeface="Garamond" pitchFamily="18" charset="0"/>
              </a:rPr>
              <a:t>Practice with fellow lead singers</a:t>
            </a:r>
          </a:p>
          <a:p>
            <a:pPr lvl="1" eaLnBrk="1" hangingPunct="1">
              <a:lnSpc>
                <a:spcPts val="2400"/>
              </a:lnSpc>
            </a:pPr>
            <a:r>
              <a:rPr lang="en-US" sz="2000" dirty="0" smtClean="0">
                <a:latin typeface="Garamond" pitchFamily="18" charset="0"/>
              </a:rPr>
              <a:t>If approved by DC, then render in the center</a:t>
            </a:r>
          </a:p>
          <a:p>
            <a:pPr lvl="1" eaLnBrk="1" hangingPunct="1">
              <a:lnSpc>
                <a:spcPts val="2400"/>
              </a:lnSpc>
            </a:pPr>
            <a:r>
              <a:rPr lang="en-US" sz="2000" dirty="0" smtClean="0">
                <a:latin typeface="Garamond" pitchFamily="18" charset="0"/>
              </a:rPr>
              <a:t>Teach SSE Children only those NEW bhajans sung in the center – preferably “Simple”, Medium” bhajans</a:t>
            </a:r>
          </a:p>
        </p:txBody>
      </p:sp>
      <p:pic>
        <p:nvPicPr>
          <p:cNvPr id="5" name="Picture 7" descr="C:\Users\Srikanth\Desktop\baba27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24887" y="1"/>
            <a:ext cx="519113" cy="4143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27</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842016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b="1" dirty="0" smtClean="0">
                <a:latin typeface="Garamond" pitchFamily="18" charset="0"/>
              </a:rPr>
              <a:t>English/Spanish Bhajans</a:t>
            </a:r>
          </a:p>
        </p:txBody>
      </p:sp>
      <p:sp>
        <p:nvSpPr>
          <p:cNvPr id="46083" name="Content Placeholder 2"/>
          <p:cNvSpPr>
            <a:spLocks noGrp="1"/>
          </p:cNvSpPr>
          <p:nvPr>
            <p:ph idx="1"/>
          </p:nvPr>
        </p:nvSpPr>
        <p:spPr>
          <a:xfrm>
            <a:off x="609600" y="1524000"/>
            <a:ext cx="8229600" cy="4987925"/>
          </a:xfrm>
        </p:spPr>
        <p:txBody>
          <a:bodyPr/>
          <a:lstStyle/>
          <a:p>
            <a:pPr eaLnBrk="1" hangingPunct="1"/>
            <a:r>
              <a:rPr lang="en-US" dirty="0" smtClean="0">
                <a:latin typeface="Garamond" pitchFamily="18" charset="0"/>
              </a:rPr>
              <a:t>Easy to understand</a:t>
            </a:r>
          </a:p>
          <a:p>
            <a:pPr eaLnBrk="1" hangingPunct="1"/>
            <a:r>
              <a:rPr lang="en-US" dirty="0" smtClean="0">
                <a:latin typeface="Garamond" pitchFamily="18" charset="0"/>
              </a:rPr>
              <a:t>Typically, easy to sing</a:t>
            </a:r>
          </a:p>
          <a:p>
            <a:pPr eaLnBrk="1" hangingPunct="1"/>
            <a:r>
              <a:rPr lang="en-US" dirty="0" smtClean="0">
                <a:latin typeface="Garamond" pitchFamily="18" charset="0"/>
              </a:rPr>
              <a:t>Reflective of local setting</a:t>
            </a:r>
          </a:p>
          <a:p>
            <a:pPr eaLnBrk="1" hangingPunct="1"/>
            <a:r>
              <a:rPr lang="en-US" dirty="0" smtClean="0">
                <a:latin typeface="Garamond" pitchFamily="18" charset="0"/>
              </a:rPr>
              <a:t>Ease for unison singing</a:t>
            </a:r>
          </a:p>
          <a:p>
            <a:pPr eaLnBrk="1" hangingPunct="1"/>
            <a:r>
              <a:rPr lang="en-US" dirty="0" smtClean="0">
                <a:latin typeface="Garamond" pitchFamily="18" charset="0"/>
              </a:rPr>
              <a:t>To be sung with right instrumental support</a:t>
            </a:r>
          </a:p>
          <a:p>
            <a:pPr eaLnBrk="1" hangingPunct="1"/>
            <a:endParaRPr lang="en-US" dirty="0" smtClean="0">
              <a:latin typeface="Garamond" pitchFamily="18" charset="0"/>
            </a:endParaRPr>
          </a:p>
        </p:txBody>
      </p:sp>
      <p:pic>
        <p:nvPicPr>
          <p:cNvPr id="5" name="Picture 14" descr="C:\Users\Srikanth\Desktop\baba41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66657" y="1"/>
            <a:ext cx="477343" cy="38099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28</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183439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219200" y="457200"/>
            <a:ext cx="7623175" cy="762000"/>
          </a:xfrm>
        </p:spPr>
        <p:txBody>
          <a:bodyPr/>
          <a:lstStyle/>
          <a:p>
            <a:pPr eaLnBrk="1" hangingPunct="1"/>
            <a:r>
              <a:rPr lang="en-US" b="1" dirty="0" smtClean="0">
                <a:latin typeface="Garamond" pitchFamily="18" charset="0"/>
              </a:rPr>
              <a:t>Bhajan Session - Exceptions </a:t>
            </a:r>
          </a:p>
        </p:txBody>
      </p:sp>
      <p:sp>
        <p:nvSpPr>
          <p:cNvPr id="50179" name="Rectangle 3"/>
          <p:cNvSpPr>
            <a:spLocks noGrp="1" noChangeArrowheads="1"/>
          </p:cNvSpPr>
          <p:nvPr>
            <p:ph type="body" idx="1"/>
          </p:nvPr>
        </p:nvSpPr>
        <p:spPr>
          <a:xfrm>
            <a:off x="701675" y="1371600"/>
            <a:ext cx="8229600" cy="4633913"/>
          </a:xfrm>
        </p:spPr>
        <p:txBody>
          <a:bodyPr/>
          <a:lstStyle/>
          <a:p>
            <a:pPr eaLnBrk="1" hangingPunct="1">
              <a:lnSpc>
                <a:spcPct val="90000"/>
              </a:lnSpc>
              <a:defRPr/>
            </a:pPr>
            <a:r>
              <a:rPr lang="en-US" sz="2400" dirty="0" smtClean="0">
                <a:latin typeface="Garamond" pitchFamily="18" charset="0"/>
              </a:rPr>
              <a:t>When to sing Alaps/Introduction to Bhajans and when not to</a:t>
            </a:r>
          </a:p>
          <a:p>
            <a:pPr eaLnBrk="1" hangingPunct="1">
              <a:lnSpc>
                <a:spcPct val="90000"/>
              </a:lnSpc>
              <a:defRPr/>
            </a:pPr>
            <a:r>
              <a:rPr lang="en-US" sz="2400" dirty="0" smtClean="0">
                <a:latin typeface="Garamond" pitchFamily="18" charset="0"/>
              </a:rPr>
              <a:t>Why bhajans with words such as “Forgive me” or “Kshma Karo” are to be avoided?</a:t>
            </a:r>
          </a:p>
          <a:p>
            <a:pPr eaLnBrk="1" hangingPunct="1">
              <a:lnSpc>
                <a:spcPct val="90000"/>
              </a:lnSpc>
              <a:defRPr/>
            </a:pPr>
            <a:r>
              <a:rPr lang="en-US" sz="2400" dirty="0" smtClean="0">
                <a:latin typeface="Garamond" pitchFamily="18" charset="0"/>
              </a:rPr>
              <a:t>Why cant we sing long bhajans with 8 lines twice in First speed and once in second speed </a:t>
            </a:r>
          </a:p>
          <a:p>
            <a:pPr eaLnBrk="1" hangingPunct="1">
              <a:lnSpc>
                <a:spcPct val="90000"/>
              </a:lnSpc>
              <a:defRPr/>
            </a:pPr>
            <a:r>
              <a:rPr lang="en-US" sz="2400" dirty="0" smtClean="0">
                <a:latin typeface="Garamond" pitchFamily="18" charset="0"/>
              </a:rPr>
              <a:t>When to Stop repeating high pitched lines and making them into short lines and repeating them</a:t>
            </a:r>
          </a:p>
          <a:p>
            <a:pPr eaLnBrk="1" hangingPunct="1">
              <a:lnSpc>
                <a:spcPct val="90000"/>
              </a:lnSpc>
              <a:defRPr/>
            </a:pPr>
            <a:r>
              <a:rPr lang="en-US" sz="2400" dirty="0" smtClean="0">
                <a:latin typeface="Garamond" pitchFamily="18" charset="0"/>
              </a:rPr>
              <a:t>When do take crescendos - what does Swami say on this?</a:t>
            </a:r>
          </a:p>
          <a:p>
            <a:pPr marL="0" indent="0">
              <a:buFont typeface="Wingdings" pitchFamily="2" charset="2"/>
              <a:buNone/>
              <a:defRPr/>
            </a:pPr>
            <a:endParaRPr lang="en-US" sz="2400" dirty="0" smtClean="0"/>
          </a:p>
          <a:p>
            <a:pPr eaLnBrk="1" hangingPunct="1">
              <a:lnSpc>
                <a:spcPct val="90000"/>
              </a:lnSpc>
              <a:defRPr/>
            </a:pPr>
            <a:endParaRPr lang="en-US" sz="2400" dirty="0" smtClean="0">
              <a:latin typeface="Garamond" pitchFamily="18" charset="0"/>
            </a:endParaRPr>
          </a:p>
          <a:p>
            <a:pPr eaLnBrk="1" hangingPunct="1">
              <a:lnSpc>
                <a:spcPct val="90000"/>
              </a:lnSpc>
              <a:defRPr/>
            </a:pPr>
            <a:endParaRPr lang="en-US" sz="2400" dirty="0" smtClean="0">
              <a:latin typeface="Garamond" pitchFamily="18" charset="0"/>
            </a:endParaRPr>
          </a:p>
        </p:txBody>
      </p:sp>
      <p:sp>
        <p:nvSpPr>
          <p:cNvPr id="2" name="Slide Number Placeholder 1"/>
          <p:cNvSpPr>
            <a:spLocks noGrp="1"/>
          </p:cNvSpPr>
          <p:nvPr>
            <p:ph type="sldNum" sz="quarter" idx="12"/>
          </p:nvPr>
        </p:nvSpPr>
        <p:spPr/>
        <p:txBody>
          <a:bodyPr/>
          <a:lstStyle/>
          <a:p>
            <a:fld id="{7C4E5329-200C-491C-9185-11E7CBEC8107}" type="slidenum">
              <a:rPr lang="en-US" smtClean="0"/>
              <a:pPr/>
              <a:t>29</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7023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410200" y="3036888"/>
            <a:ext cx="3352800" cy="2057400"/>
          </a:xfrm>
        </p:spPr>
        <p:txBody>
          <a:bodyPr>
            <a:normAutofit fontScale="90000"/>
          </a:bodyPr>
          <a:lstStyle/>
          <a:p>
            <a:pPr algn="ctr" eaLnBrk="1" hangingPunct="1"/>
            <a:r>
              <a:rPr lang="en-US" sz="3800" b="1" u="sng" dirty="0" smtClean="0">
                <a:latin typeface="Garamond" pitchFamily="18" charset="0"/>
              </a:rPr>
              <a:t>Region 7 Survey – Your Questions</a:t>
            </a:r>
            <a:br>
              <a:rPr lang="en-US" sz="3800" b="1" u="sng" dirty="0" smtClean="0">
                <a:latin typeface="Garamond" pitchFamily="18" charset="0"/>
              </a:rPr>
            </a:br>
            <a:r>
              <a:rPr lang="en-US" sz="3800" b="1" u="sng" dirty="0" smtClean="0">
                <a:latin typeface="Garamond" pitchFamily="18" charset="0"/>
              </a:rPr>
              <a:t/>
            </a:r>
            <a:br>
              <a:rPr lang="en-US" sz="3800" b="1" u="sng" dirty="0" smtClean="0">
                <a:latin typeface="Garamond" pitchFamily="18" charset="0"/>
              </a:rPr>
            </a:br>
            <a:r>
              <a:rPr lang="en-US" sz="3800" b="1" dirty="0" smtClean="0">
                <a:solidFill>
                  <a:srgbClr val="00B050"/>
                </a:solidFill>
                <a:latin typeface="Garamond" pitchFamily="18" charset="0"/>
              </a:rPr>
              <a:t>Segment 1</a:t>
            </a:r>
          </a:p>
        </p:txBody>
      </p:sp>
      <p:pic>
        <p:nvPicPr>
          <p:cNvPr id="19459" name="Picture 3" descr="Swami_Talam_2_TIFF"/>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219200" y="1828800"/>
            <a:ext cx="3733800" cy="32654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3</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383581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410200" y="1447800"/>
            <a:ext cx="3352800" cy="3810000"/>
          </a:xfrm>
        </p:spPr>
        <p:txBody>
          <a:bodyPr/>
          <a:lstStyle/>
          <a:p>
            <a:pPr algn="ctr" eaLnBrk="1" hangingPunct="1"/>
            <a:r>
              <a:rPr lang="en-US" sz="3800" b="1" u="sng" dirty="0" smtClean="0">
                <a:latin typeface="Garamond" pitchFamily="18" charset="0"/>
              </a:rPr>
              <a:t>Instrumental/ Percussion Support for  Bhajans </a:t>
            </a:r>
            <a:br>
              <a:rPr lang="en-US" sz="3800" b="1" u="sng" dirty="0" smtClean="0">
                <a:latin typeface="Garamond" pitchFamily="18" charset="0"/>
              </a:rPr>
            </a:br>
            <a:r>
              <a:rPr lang="en-US" sz="3800" u="sng" dirty="0" smtClean="0"/>
              <a:t/>
            </a:r>
            <a:br>
              <a:rPr lang="en-US" sz="3800" u="sng" dirty="0" smtClean="0"/>
            </a:br>
            <a:r>
              <a:rPr lang="en-US" sz="3800" b="1" dirty="0" smtClean="0">
                <a:solidFill>
                  <a:srgbClr val="00B050"/>
                </a:solidFill>
                <a:latin typeface="Garamond" pitchFamily="18" charset="0"/>
              </a:rPr>
              <a:t>Segment 4</a:t>
            </a:r>
            <a:endParaRPr lang="en-US" sz="3800" dirty="0" smtClean="0"/>
          </a:p>
        </p:txBody>
      </p:sp>
      <p:pic>
        <p:nvPicPr>
          <p:cNvPr id="48131" name="Picture 3" descr="Swami_Talam_2_TIFF"/>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219200" y="1828800"/>
            <a:ext cx="3733800" cy="32654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30</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585265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66800" y="0"/>
            <a:ext cx="7848600" cy="1295400"/>
          </a:xfrm>
        </p:spPr>
        <p:txBody>
          <a:bodyPr/>
          <a:lstStyle/>
          <a:p>
            <a:pPr eaLnBrk="1" hangingPunct="1"/>
            <a:r>
              <a:rPr lang="en-US" b="1" dirty="0" smtClean="0">
                <a:latin typeface="Garamond" pitchFamily="18" charset="0"/>
              </a:rPr>
              <a:t>Bhajan Session - </a:t>
            </a:r>
            <a:r>
              <a:rPr lang="en-US" sz="2800" b="1" dirty="0" smtClean="0">
                <a:latin typeface="Garamond" pitchFamily="18" charset="0"/>
              </a:rPr>
              <a:t>Role of Harmonium</a:t>
            </a:r>
          </a:p>
        </p:txBody>
      </p:sp>
      <p:sp>
        <p:nvSpPr>
          <p:cNvPr id="49155" name="Rectangle 3"/>
          <p:cNvSpPr>
            <a:spLocks noGrp="1" noChangeArrowheads="1"/>
          </p:cNvSpPr>
          <p:nvPr>
            <p:ph type="body" idx="1"/>
          </p:nvPr>
        </p:nvSpPr>
        <p:spPr>
          <a:xfrm>
            <a:off x="533400" y="3505200"/>
            <a:ext cx="7924800" cy="2819400"/>
          </a:xfrm>
        </p:spPr>
        <p:txBody>
          <a:bodyPr/>
          <a:lstStyle/>
          <a:p>
            <a:pPr lvl="1" eaLnBrk="1" hangingPunct="1">
              <a:lnSpc>
                <a:spcPct val="80000"/>
              </a:lnSpc>
            </a:pPr>
            <a:r>
              <a:rPr lang="en-US" sz="1600" dirty="0" smtClean="0">
                <a:latin typeface="Garamond" pitchFamily="18" charset="0"/>
              </a:rPr>
              <a:t>About the Harmonium Keys – You can check your own scale </a:t>
            </a:r>
          </a:p>
          <a:p>
            <a:pPr lvl="1" eaLnBrk="1" hangingPunct="1">
              <a:lnSpc>
                <a:spcPct val="80000"/>
              </a:lnSpc>
            </a:pPr>
            <a:r>
              <a:rPr lang="en-US" sz="1600" dirty="0" smtClean="0">
                <a:latin typeface="Garamond" pitchFamily="18" charset="0"/>
              </a:rPr>
              <a:t>Bhajan Practice session at Sai Center -</a:t>
            </a:r>
          </a:p>
          <a:p>
            <a:pPr lvl="2" eaLnBrk="1" hangingPunct="1">
              <a:lnSpc>
                <a:spcPct val="80000"/>
              </a:lnSpc>
            </a:pPr>
            <a:r>
              <a:rPr lang="en-US" sz="1600" dirty="0" smtClean="0">
                <a:latin typeface="Garamond" pitchFamily="18" charset="0"/>
              </a:rPr>
              <a:t>Average Base Scale range for men -  6, 7, 1, 2 - A, B, C, D</a:t>
            </a:r>
          </a:p>
          <a:p>
            <a:pPr lvl="2" eaLnBrk="1" hangingPunct="1">
              <a:lnSpc>
                <a:spcPct val="80000"/>
              </a:lnSpc>
            </a:pPr>
            <a:r>
              <a:rPr lang="en-US" sz="1600" dirty="0" smtClean="0">
                <a:latin typeface="Garamond" pitchFamily="18" charset="0"/>
              </a:rPr>
              <a:t>Average Base Scale range for women - 3, 4, 5, 6 - E, F, G, A</a:t>
            </a:r>
          </a:p>
          <a:p>
            <a:pPr lvl="2" eaLnBrk="1" hangingPunct="1">
              <a:lnSpc>
                <a:spcPct val="80000"/>
              </a:lnSpc>
            </a:pPr>
            <a:endParaRPr lang="en-US" sz="1600" dirty="0" smtClean="0">
              <a:latin typeface="Garamond" pitchFamily="18" charset="0"/>
            </a:endParaRPr>
          </a:p>
          <a:p>
            <a:pPr lvl="1" eaLnBrk="1" hangingPunct="1">
              <a:lnSpc>
                <a:spcPct val="80000"/>
              </a:lnSpc>
            </a:pPr>
            <a:r>
              <a:rPr lang="en-US" sz="1600" dirty="0" smtClean="0">
                <a:latin typeface="Garamond" pitchFamily="18" charset="0"/>
              </a:rPr>
              <a:t>How can a Harmonium player help a singer to do his best?</a:t>
            </a:r>
          </a:p>
          <a:p>
            <a:pPr lvl="1" eaLnBrk="1" hangingPunct="1">
              <a:lnSpc>
                <a:spcPct val="80000"/>
              </a:lnSpc>
            </a:pPr>
            <a:r>
              <a:rPr lang="en-US" sz="1600" dirty="0" smtClean="0">
                <a:latin typeface="Garamond" pitchFamily="18" charset="0"/>
              </a:rPr>
              <a:t>Note down the scale this time and find the range of voice of the singer </a:t>
            </a:r>
          </a:p>
          <a:p>
            <a:pPr lvl="1" eaLnBrk="1" hangingPunct="1">
              <a:lnSpc>
                <a:spcPct val="80000"/>
              </a:lnSpc>
            </a:pPr>
            <a:r>
              <a:rPr lang="en-US" sz="1600" dirty="0" smtClean="0">
                <a:latin typeface="Garamond" pitchFamily="18" charset="0"/>
              </a:rPr>
              <a:t>Harmonium players must know at least one of the shruthi/scale notations : Western or Eastern</a:t>
            </a:r>
          </a:p>
          <a:p>
            <a:pPr lvl="1" eaLnBrk="1" hangingPunct="1">
              <a:lnSpc>
                <a:spcPct val="80000"/>
              </a:lnSpc>
            </a:pPr>
            <a:r>
              <a:rPr lang="en-US" sz="1600" dirty="0" smtClean="0">
                <a:latin typeface="Garamond" pitchFamily="18" charset="0"/>
              </a:rPr>
              <a:t>During Bhajan sessions – what role Harmonium player must play?</a:t>
            </a:r>
          </a:p>
        </p:txBody>
      </p:sp>
      <p:pic>
        <p:nvPicPr>
          <p:cNvPr id="49156" name="Picture 4"/>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600200" y="1392238"/>
            <a:ext cx="6019800" cy="2036762"/>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pic>
        <p:nvPicPr>
          <p:cNvPr id="6" name="Picture 7" descr="C:\Users\Srikanth\Desktop\baba27s.jpg"/>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24887" y="1"/>
            <a:ext cx="519113" cy="4143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31</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85412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Title 1"/>
          <p:cNvSpPr>
            <a:spLocks noGrp="1"/>
          </p:cNvSpPr>
          <p:nvPr>
            <p:ph type="title"/>
          </p:nvPr>
        </p:nvSpPr>
        <p:spPr>
          <a:xfrm>
            <a:off x="776288" y="609600"/>
            <a:ext cx="7848600" cy="712788"/>
          </a:xfrm>
        </p:spPr>
        <p:txBody>
          <a:bodyPr/>
          <a:lstStyle/>
          <a:p>
            <a:r>
              <a:rPr lang="en-US" b="1" dirty="0" smtClean="0">
                <a:latin typeface="Garamond" pitchFamily="18" charset="0"/>
              </a:rPr>
              <a:t>Practicing with the Harmonium</a:t>
            </a:r>
          </a:p>
        </p:txBody>
      </p:sp>
      <p:sp>
        <p:nvSpPr>
          <p:cNvPr id="3" name="Content Placeholder 2"/>
          <p:cNvSpPr>
            <a:spLocks noGrp="1"/>
          </p:cNvSpPr>
          <p:nvPr>
            <p:ph idx="1"/>
          </p:nvPr>
        </p:nvSpPr>
        <p:spPr>
          <a:xfrm>
            <a:off x="762000" y="1371600"/>
            <a:ext cx="8229600" cy="4987925"/>
          </a:xfrm>
        </p:spPr>
        <p:txBody>
          <a:bodyPr/>
          <a:lstStyle/>
          <a:p>
            <a:pPr>
              <a:defRPr/>
            </a:pPr>
            <a:r>
              <a:rPr lang="en-US" dirty="0" smtClean="0">
                <a:latin typeface="Garamond" pitchFamily="18" charset="0"/>
              </a:rPr>
              <a:t>Harmonium as a tool</a:t>
            </a:r>
          </a:p>
          <a:p>
            <a:pPr>
              <a:defRPr/>
            </a:pPr>
            <a:r>
              <a:rPr lang="en-US" dirty="0" smtClean="0">
                <a:latin typeface="Garamond" pitchFamily="18" charset="0"/>
              </a:rPr>
              <a:t>Choosing Bhajans in your range</a:t>
            </a:r>
          </a:p>
          <a:p>
            <a:pPr>
              <a:defRPr/>
            </a:pPr>
            <a:r>
              <a:rPr lang="en-US" dirty="0" smtClean="0">
                <a:latin typeface="Garamond" pitchFamily="18" charset="0"/>
              </a:rPr>
              <a:t>Confidence comes from practicing</a:t>
            </a:r>
          </a:p>
          <a:p>
            <a:pPr>
              <a:defRPr/>
            </a:pPr>
            <a:r>
              <a:rPr lang="en-US" dirty="0" smtClean="0">
                <a:latin typeface="Garamond" pitchFamily="18" charset="0"/>
              </a:rPr>
              <a:t>Examples (Manamohana Nandalal, Koti Pranam, Shambho Mahadeva Mallikarjuna)</a:t>
            </a:r>
          </a:p>
          <a:p>
            <a:pPr marL="0" indent="0">
              <a:buFont typeface="Wingdings" pitchFamily="2" charset="2"/>
              <a:buNone/>
              <a:defRPr/>
            </a:pPr>
            <a:r>
              <a:rPr lang="en-US" b="1" dirty="0" smtClean="0">
                <a:latin typeface="Garamond" pitchFamily="18" charset="0"/>
              </a:rPr>
              <a:t>General Recommendations</a:t>
            </a:r>
          </a:p>
          <a:p>
            <a:pPr>
              <a:defRPr/>
            </a:pPr>
            <a:r>
              <a:rPr lang="en-US" dirty="0" smtClean="0">
                <a:latin typeface="Garamond" pitchFamily="18" charset="0"/>
              </a:rPr>
              <a:t>List 20 bhajans</a:t>
            </a:r>
          </a:p>
          <a:p>
            <a:pPr>
              <a:defRPr/>
            </a:pPr>
            <a:r>
              <a:rPr lang="en-US" dirty="0" smtClean="0">
                <a:latin typeface="Garamond" pitchFamily="18" charset="0"/>
              </a:rPr>
              <a:t>Singing without lyrics</a:t>
            </a:r>
          </a:p>
          <a:p>
            <a:pPr>
              <a:defRPr/>
            </a:pPr>
            <a:r>
              <a:rPr lang="en-US" dirty="0" smtClean="0">
                <a:latin typeface="Garamond" pitchFamily="18" charset="0"/>
              </a:rPr>
              <a:t>Record and listen to yourself</a:t>
            </a:r>
          </a:p>
          <a:p>
            <a:pPr>
              <a:defRPr/>
            </a:pPr>
            <a:r>
              <a:rPr lang="en-US" dirty="0" smtClean="0">
                <a:latin typeface="Garamond" pitchFamily="18" charset="0"/>
              </a:rPr>
              <a:t>Listen, listen, listen and listen more….</a:t>
            </a:r>
            <a:endParaRPr lang="en-US" dirty="0">
              <a:latin typeface="Garamond" pitchFamily="18" charset="0"/>
            </a:endParaRPr>
          </a:p>
        </p:txBody>
      </p:sp>
      <p:pic>
        <p:nvPicPr>
          <p:cNvPr id="5" name="Picture 7" descr="C:\Users\Srikanth\Desktop\baba27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24887" y="1"/>
            <a:ext cx="519113" cy="4143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32</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04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219200" y="457200"/>
            <a:ext cx="7623175" cy="762000"/>
          </a:xfrm>
        </p:spPr>
        <p:txBody>
          <a:bodyPr/>
          <a:lstStyle/>
          <a:p>
            <a:pPr eaLnBrk="1" hangingPunct="1"/>
            <a:r>
              <a:rPr lang="en-US" b="1" dirty="0" smtClean="0">
                <a:latin typeface="Garamond" pitchFamily="18" charset="0"/>
              </a:rPr>
              <a:t>Bhajan Session - </a:t>
            </a:r>
            <a:r>
              <a:rPr lang="en-US" sz="2800" b="1" dirty="0" smtClean="0">
                <a:latin typeface="Garamond" pitchFamily="18" charset="0"/>
              </a:rPr>
              <a:t>Role of Percussion</a:t>
            </a:r>
            <a:r>
              <a:rPr lang="en-US" b="1" dirty="0" smtClean="0">
                <a:latin typeface="Garamond" pitchFamily="18" charset="0"/>
              </a:rPr>
              <a:t>  </a:t>
            </a:r>
          </a:p>
        </p:txBody>
      </p:sp>
      <p:sp>
        <p:nvSpPr>
          <p:cNvPr id="51203" name="Rectangle 3"/>
          <p:cNvSpPr>
            <a:spLocks noGrp="1" noChangeArrowheads="1"/>
          </p:cNvSpPr>
          <p:nvPr>
            <p:ph type="body" idx="1"/>
          </p:nvPr>
        </p:nvSpPr>
        <p:spPr>
          <a:xfrm>
            <a:off x="701675" y="3805238"/>
            <a:ext cx="8229600" cy="2200275"/>
          </a:xfrm>
        </p:spPr>
        <p:txBody>
          <a:bodyPr/>
          <a:lstStyle/>
          <a:p>
            <a:pPr eaLnBrk="1" hangingPunct="1">
              <a:lnSpc>
                <a:spcPct val="90000"/>
              </a:lnSpc>
            </a:pPr>
            <a:r>
              <a:rPr lang="en-US" sz="2400" dirty="0" smtClean="0">
                <a:latin typeface="Garamond" pitchFamily="18" charset="0"/>
              </a:rPr>
              <a:t>How Bhajans will be if no Talam support was there?</a:t>
            </a:r>
          </a:p>
          <a:p>
            <a:pPr eaLnBrk="1" hangingPunct="1">
              <a:lnSpc>
                <a:spcPct val="90000"/>
              </a:lnSpc>
            </a:pPr>
            <a:r>
              <a:rPr lang="en-US" sz="2400" dirty="0" smtClean="0">
                <a:latin typeface="Garamond" pitchFamily="18" charset="0"/>
              </a:rPr>
              <a:t>What are different types of Talams we play in Sai Bhajans</a:t>
            </a:r>
          </a:p>
          <a:p>
            <a:pPr eaLnBrk="1" hangingPunct="1">
              <a:lnSpc>
                <a:spcPct val="90000"/>
              </a:lnSpc>
            </a:pPr>
            <a:r>
              <a:rPr lang="en-US" sz="2400" dirty="0" smtClean="0">
                <a:latin typeface="Garamond" pitchFamily="18" charset="0"/>
              </a:rPr>
              <a:t>How do we decide to play the different types of beats?</a:t>
            </a:r>
          </a:p>
          <a:p>
            <a:pPr eaLnBrk="1" hangingPunct="1">
              <a:lnSpc>
                <a:spcPct val="90000"/>
              </a:lnSpc>
            </a:pPr>
            <a:r>
              <a:rPr lang="en-US" sz="2400" dirty="0" smtClean="0">
                <a:latin typeface="Garamond" pitchFamily="18" charset="0"/>
              </a:rPr>
              <a:t>How should the Talam support be in the overall bhajan session between Tabla, Kanjira( Duffli) and Manjira</a:t>
            </a:r>
          </a:p>
          <a:p>
            <a:pPr eaLnBrk="1" hangingPunct="1">
              <a:lnSpc>
                <a:spcPct val="90000"/>
              </a:lnSpc>
            </a:pPr>
            <a:endParaRPr lang="en-US" sz="2400" dirty="0" smtClean="0">
              <a:latin typeface="Garamond" pitchFamily="18" charset="0"/>
            </a:endParaRPr>
          </a:p>
        </p:txBody>
      </p:sp>
      <p:pic>
        <p:nvPicPr>
          <p:cNvPr id="51204" name="Picture 4"/>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90600" y="1600200"/>
            <a:ext cx="2562225" cy="1781175"/>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pic>
        <p:nvPicPr>
          <p:cNvPr id="51205" name="Picture 5"/>
          <p:cNvPicPr>
            <a:picLocks noChangeAspect="1" noChangeArrowheads="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4876800" y="2057400"/>
            <a:ext cx="1095375" cy="1152525"/>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pic>
        <p:nvPicPr>
          <p:cNvPr id="51206" name="Picture 6"/>
          <p:cNvPicPr>
            <a:picLocks noChangeAspect="1" noChangeArrowheads="1"/>
          </p:cNvPicPr>
          <p:nvPr/>
        </p:nvPicPr>
        <p:blipFill>
          <a:blip r:embed="rId5">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239000" y="1905000"/>
            <a:ext cx="1219200" cy="1219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pic>
        <p:nvPicPr>
          <p:cNvPr id="1026" name="Picture 2" descr="C:\Users\Kumar Sundaram\Desktop\sathya sai baba.jpg"/>
          <p:cNvPicPr>
            <a:picLocks noChangeAspect="1" noChangeArrowheads="1"/>
          </p:cNvPicPr>
          <p:nvPr/>
        </p:nvPicPr>
        <p:blipFill>
          <a:blip r:embed="rId6"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97836" y="0"/>
            <a:ext cx="418455" cy="525462"/>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33</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674758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5410200" y="2971800"/>
            <a:ext cx="2895600" cy="2057400"/>
          </a:xfrm>
        </p:spPr>
        <p:txBody>
          <a:bodyPr>
            <a:normAutofit fontScale="90000"/>
          </a:bodyPr>
          <a:lstStyle/>
          <a:p>
            <a:pPr eaLnBrk="1" hangingPunct="1"/>
            <a:r>
              <a:rPr lang="en-US" sz="3800" b="1" u="sng" dirty="0" smtClean="0">
                <a:latin typeface="Garamond" pitchFamily="18" charset="0"/>
              </a:rPr>
              <a:t>Bhajan Experiences &amp; Best Practices</a:t>
            </a:r>
            <a:r>
              <a:rPr lang="en-US" sz="3800" u="sng" dirty="0" smtClean="0"/>
              <a:t/>
            </a:r>
            <a:br>
              <a:rPr lang="en-US" sz="3800" u="sng" dirty="0" smtClean="0"/>
            </a:br>
            <a:r>
              <a:rPr lang="en-US" sz="3800" u="sng" dirty="0" smtClean="0"/>
              <a:t/>
            </a:r>
            <a:br>
              <a:rPr lang="en-US" sz="3800" u="sng" dirty="0" smtClean="0"/>
            </a:br>
            <a:r>
              <a:rPr lang="en-US" sz="3800" b="1" dirty="0" smtClean="0">
                <a:solidFill>
                  <a:srgbClr val="00B050"/>
                </a:solidFill>
                <a:latin typeface="Garamond" pitchFamily="18" charset="0"/>
              </a:rPr>
              <a:t>Segment 5</a:t>
            </a:r>
            <a:endParaRPr lang="en-US" sz="3800" dirty="0" smtClean="0"/>
          </a:p>
        </p:txBody>
      </p:sp>
      <p:pic>
        <p:nvPicPr>
          <p:cNvPr id="52227" name="Picture 3" descr="Swami_Talam_2_TIFF"/>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219200" y="1828800"/>
            <a:ext cx="3733800" cy="32654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34</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482263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z="3800" b="1" dirty="0" smtClean="0">
                <a:latin typeface="Garamond" pitchFamily="18" charset="0"/>
              </a:rPr>
              <a:t>Bhajan Experiences </a:t>
            </a:r>
            <a:r>
              <a:rPr lang="en-US" sz="2000" b="1" dirty="0" smtClean="0">
                <a:latin typeface="Garamond" pitchFamily="18" charset="0"/>
              </a:rPr>
              <a:t>(Personal)</a:t>
            </a:r>
          </a:p>
        </p:txBody>
      </p:sp>
      <p:sp>
        <p:nvSpPr>
          <p:cNvPr id="53251" name="Rectangle 3"/>
          <p:cNvSpPr>
            <a:spLocks noGrp="1" noChangeArrowheads="1"/>
          </p:cNvSpPr>
          <p:nvPr>
            <p:ph type="body" idx="1"/>
          </p:nvPr>
        </p:nvSpPr>
        <p:spPr>
          <a:xfrm>
            <a:off x="762000" y="1371600"/>
            <a:ext cx="7924800" cy="4724400"/>
          </a:xfrm>
        </p:spPr>
        <p:txBody>
          <a:bodyPr/>
          <a:lstStyle/>
          <a:p>
            <a:pPr marL="0" indent="0" eaLnBrk="1" hangingPunct="1">
              <a:buFont typeface="Wingdings" pitchFamily="2" charset="2"/>
              <a:buNone/>
            </a:pPr>
            <a:r>
              <a:rPr lang="en-US" dirty="0" smtClean="0">
                <a:latin typeface="Garamond" pitchFamily="18" charset="0"/>
              </a:rPr>
              <a:t>Bhajan  One - Experience at Physical Presence</a:t>
            </a:r>
          </a:p>
          <a:p>
            <a:pPr marL="0" indent="0" eaLnBrk="1" hangingPunct="1">
              <a:buFont typeface="Wingdings" pitchFamily="2" charset="2"/>
              <a:buNone/>
            </a:pPr>
            <a:r>
              <a:rPr lang="en-US" dirty="0" smtClean="0">
                <a:latin typeface="Garamond" pitchFamily="18" charset="0"/>
              </a:rPr>
              <a:t>Bhajan  Two - Experience in his Omnipresence</a:t>
            </a:r>
          </a:p>
          <a:p>
            <a:pPr marL="0" indent="0" algn="ctr" eaLnBrk="1" hangingPunct="1">
              <a:buFont typeface="Wingdings" pitchFamily="2" charset="2"/>
              <a:buNone/>
            </a:pPr>
            <a:r>
              <a:rPr lang="en-US" dirty="0" smtClean="0">
                <a:latin typeface="Garamond" pitchFamily="18" charset="0"/>
              </a:rPr>
              <a:t>( Each Presenter – shares the above)</a:t>
            </a:r>
          </a:p>
        </p:txBody>
      </p:sp>
      <p:sp>
        <p:nvSpPr>
          <p:cNvPr id="2" name="Slide Number Placeholder 1"/>
          <p:cNvSpPr>
            <a:spLocks noGrp="1"/>
          </p:cNvSpPr>
          <p:nvPr>
            <p:ph type="sldNum" sz="quarter" idx="12"/>
          </p:nvPr>
        </p:nvSpPr>
        <p:spPr/>
        <p:txBody>
          <a:bodyPr/>
          <a:lstStyle/>
          <a:p>
            <a:fld id="{7C4E5329-200C-491C-9185-11E7CBEC8107}" type="slidenum">
              <a:rPr lang="en-US" smtClean="0"/>
              <a:pPr/>
              <a:t>35</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29001728"/>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b="1" dirty="0" smtClean="0">
                <a:latin typeface="Garamond" pitchFamily="18" charset="0"/>
              </a:rPr>
              <a:t>Best Practices</a:t>
            </a:r>
          </a:p>
        </p:txBody>
      </p:sp>
      <p:sp>
        <p:nvSpPr>
          <p:cNvPr id="54275" name="Rectangle 3"/>
          <p:cNvSpPr>
            <a:spLocks noGrp="1" noChangeArrowheads="1"/>
          </p:cNvSpPr>
          <p:nvPr>
            <p:ph type="body" idx="1"/>
          </p:nvPr>
        </p:nvSpPr>
        <p:spPr>
          <a:xfrm>
            <a:off x="457200" y="1600200"/>
            <a:ext cx="8458200" cy="4530725"/>
          </a:xfrm>
        </p:spPr>
        <p:txBody>
          <a:bodyPr/>
          <a:lstStyle/>
          <a:p>
            <a:pPr eaLnBrk="1" hangingPunct="1">
              <a:lnSpc>
                <a:spcPct val="90000"/>
              </a:lnSpc>
              <a:buFont typeface="Wingdings" pitchFamily="2" charset="2"/>
              <a:buNone/>
            </a:pPr>
            <a:r>
              <a:rPr lang="en-US" sz="2400" b="1" dirty="0" smtClean="0">
                <a:latin typeface="Garamond" pitchFamily="18" charset="0"/>
              </a:rPr>
              <a:t>Duty ( Individual Level)</a:t>
            </a:r>
          </a:p>
          <a:p>
            <a:pPr eaLnBrk="1" hangingPunct="1">
              <a:lnSpc>
                <a:spcPct val="90000"/>
              </a:lnSpc>
            </a:pPr>
            <a:r>
              <a:rPr lang="en-US" sz="2400" b="1" dirty="0" smtClean="0">
                <a:latin typeface="Garamond" pitchFamily="18" charset="0"/>
              </a:rPr>
              <a:t>Verify if you can sing  - How? </a:t>
            </a:r>
          </a:p>
          <a:p>
            <a:pPr lvl="1" eaLnBrk="1" hangingPunct="1">
              <a:lnSpc>
                <a:spcPct val="90000"/>
              </a:lnSpc>
            </a:pPr>
            <a:r>
              <a:rPr lang="en-US" sz="2000" b="1" dirty="0" smtClean="0">
                <a:latin typeface="Garamond" pitchFamily="18" charset="0"/>
              </a:rPr>
              <a:t>Practice at your own home, house bhajans &amp; center</a:t>
            </a:r>
          </a:p>
          <a:p>
            <a:pPr lvl="1" eaLnBrk="1" hangingPunct="1">
              <a:lnSpc>
                <a:spcPct val="90000"/>
              </a:lnSpc>
            </a:pPr>
            <a:r>
              <a:rPr lang="en-US" sz="2000" b="1" dirty="0" smtClean="0">
                <a:latin typeface="Garamond" pitchFamily="18" charset="0"/>
              </a:rPr>
              <a:t>Record while following and hear them</a:t>
            </a:r>
          </a:p>
          <a:p>
            <a:pPr lvl="1" eaLnBrk="1" hangingPunct="1">
              <a:lnSpc>
                <a:spcPct val="90000"/>
              </a:lnSpc>
            </a:pPr>
            <a:r>
              <a:rPr lang="en-US" sz="2000" b="1" dirty="0" smtClean="0">
                <a:latin typeface="Garamond" pitchFamily="18" charset="0"/>
              </a:rPr>
              <a:t>Sing a bhajan that is sung in the center </a:t>
            </a:r>
          </a:p>
          <a:p>
            <a:pPr eaLnBrk="1" hangingPunct="1">
              <a:lnSpc>
                <a:spcPct val="90000"/>
              </a:lnSpc>
            </a:pPr>
            <a:r>
              <a:rPr lang="en-US" sz="2400" b="1" dirty="0" smtClean="0">
                <a:latin typeface="Garamond" pitchFamily="18" charset="0"/>
              </a:rPr>
              <a:t>Arrive early for the bhajan practice on Bhajan day</a:t>
            </a:r>
          </a:p>
          <a:p>
            <a:pPr eaLnBrk="1" hangingPunct="1">
              <a:lnSpc>
                <a:spcPct val="90000"/>
              </a:lnSpc>
            </a:pPr>
            <a:r>
              <a:rPr lang="en-US" sz="2400" b="1" dirty="0" smtClean="0">
                <a:latin typeface="Garamond" pitchFamily="18" charset="0"/>
              </a:rPr>
              <a:t>Singer could memorize the bhajans</a:t>
            </a:r>
          </a:p>
          <a:p>
            <a:pPr eaLnBrk="1" hangingPunct="1">
              <a:lnSpc>
                <a:spcPct val="90000"/>
              </a:lnSpc>
            </a:pPr>
            <a:r>
              <a:rPr lang="en-US" sz="2400" b="1" dirty="0" smtClean="0">
                <a:latin typeface="Garamond" pitchFamily="18" charset="0"/>
              </a:rPr>
              <a:t>Choose a bhajan which you can sing better instead of choosing a bhajan that you like the most</a:t>
            </a:r>
          </a:p>
        </p:txBody>
      </p:sp>
      <p:sp>
        <p:nvSpPr>
          <p:cNvPr id="2" name="Slide Number Placeholder 1"/>
          <p:cNvSpPr>
            <a:spLocks noGrp="1"/>
          </p:cNvSpPr>
          <p:nvPr>
            <p:ph type="sldNum" sz="quarter" idx="12"/>
          </p:nvPr>
        </p:nvSpPr>
        <p:spPr/>
        <p:txBody>
          <a:bodyPr/>
          <a:lstStyle/>
          <a:p>
            <a:fld id="{7C4E5329-200C-491C-9185-11E7CBEC8107}" type="slidenum">
              <a:rPr lang="en-US" smtClean="0"/>
              <a:pPr/>
              <a:t>36</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249670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b="1" dirty="0" smtClean="0">
                <a:latin typeface="Garamond" pitchFamily="18" charset="0"/>
              </a:rPr>
              <a:t>Best Practices</a:t>
            </a:r>
          </a:p>
        </p:txBody>
      </p:sp>
      <p:sp>
        <p:nvSpPr>
          <p:cNvPr id="55299" name="Rectangle 3"/>
          <p:cNvSpPr>
            <a:spLocks noGrp="1" noChangeArrowheads="1"/>
          </p:cNvSpPr>
          <p:nvPr>
            <p:ph type="body" idx="1"/>
          </p:nvPr>
        </p:nvSpPr>
        <p:spPr>
          <a:xfrm>
            <a:off x="457200" y="1447800"/>
            <a:ext cx="8458200" cy="5257800"/>
          </a:xfrm>
        </p:spPr>
        <p:txBody>
          <a:bodyPr/>
          <a:lstStyle/>
          <a:p>
            <a:pPr eaLnBrk="1" hangingPunct="1">
              <a:lnSpc>
                <a:spcPct val="90000"/>
              </a:lnSpc>
              <a:buFont typeface="Wingdings" pitchFamily="2" charset="2"/>
              <a:buNone/>
            </a:pPr>
            <a:r>
              <a:rPr lang="en-US" b="1" dirty="0" smtClean="0">
                <a:latin typeface="Garamond" pitchFamily="18" charset="0"/>
              </a:rPr>
              <a:t>Discipline</a:t>
            </a:r>
            <a:r>
              <a:rPr lang="en-US" dirty="0" smtClean="0">
                <a:latin typeface="Garamond" pitchFamily="18" charset="0"/>
              </a:rPr>
              <a:t> ( Community Level/ center level)</a:t>
            </a:r>
          </a:p>
          <a:p>
            <a:pPr eaLnBrk="1" hangingPunct="1">
              <a:lnSpc>
                <a:spcPct val="90000"/>
              </a:lnSpc>
            </a:pPr>
            <a:r>
              <a:rPr lang="en-US" dirty="0" smtClean="0">
                <a:latin typeface="Garamond" pitchFamily="18" charset="0"/>
              </a:rPr>
              <a:t>Brief and effective ( remember 50%)</a:t>
            </a:r>
          </a:p>
          <a:p>
            <a:pPr eaLnBrk="1" hangingPunct="1">
              <a:lnSpc>
                <a:spcPct val="90000"/>
              </a:lnSpc>
            </a:pPr>
            <a:r>
              <a:rPr lang="en-US" dirty="0" smtClean="0">
                <a:latin typeface="Garamond" pitchFamily="18" charset="0"/>
              </a:rPr>
              <a:t>Should know when to stop </a:t>
            </a:r>
          </a:p>
          <a:p>
            <a:pPr eaLnBrk="1" hangingPunct="1">
              <a:lnSpc>
                <a:spcPct val="90000"/>
              </a:lnSpc>
            </a:pPr>
            <a:r>
              <a:rPr lang="en-US" dirty="0" smtClean="0">
                <a:latin typeface="Garamond" pitchFamily="18" charset="0"/>
              </a:rPr>
              <a:t>Emphasizing Universality in Bhajans</a:t>
            </a:r>
          </a:p>
          <a:p>
            <a:pPr eaLnBrk="1" hangingPunct="1">
              <a:lnSpc>
                <a:spcPct val="90000"/>
              </a:lnSpc>
            </a:pPr>
            <a:r>
              <a:rPr lang="en-US" dirty="0" smtClean="0">
                <a:latin typeface="Garamond" pitchFamily="18" charset="0"/>
              </a:rPr>
              <a:t>Twice in the First Speed and Once in Second speed</a:t>
            </a:r>
          </a:p>
          <a:p>
            <a:pPr eaLnBrk="1" hangingPunct="1">
              <a:lnSpc>
                <a:spcPct val="90000"/>
              </a:lnSpc>
            </a:pPr>
            <a:r>
              <a:rPr lang="en-US" dirty="0" smtClean="0">
                <a:latin typeface="Garamond" pitchFamily="18" charset="0"/>
              </a:rPr>
              <a:t>Long Bhajans with long lines and more than 8 lines – sing some lines only once</a:t>
            </a:r>
          </a:p>
          <a:p>
            <a:pPr eaLnBrk="1" hangingPunct="1">
              <a:lnSpc>
                <a:spcPct val="90000"/>
              </a:lnSpc>
            </a:pPr>
            <a:r>
              <a:rPr lang="en-US" dirty="0" smtClean="0">
                <a:latin typeface="Garamond" pitchFamily="18" charset="0"/>
              </a:rPr>
              <a:t>High Pitch line of a Bhajan in Speed 2 should NOT be sung twice.</a:t>
            </a:r>
          </a:p>
          <a:p>
            <a:pPr eaLnBrk="1" hangingPunct="1">
              <a:lnSpc>
                <a:spcPct val="90000"/>
              </a:lnSpc>
            </a:pPr>
            <a:r>
              <a:rPr lang="en-US" dirty="0" smtClean="0">
                <a:latin typeface="Garamond" pitchFamily="18" charset="0"/>
              </a:rPr>
              <a:t>Format of the bhajan session should be as decided by the center</a:t>
            </a:r>
          </a:p>
        </p:txBody>
      </p:sp>
      <p:pic>
        <p:nvPicPr>
          <p:cNvPr id="5" name="Picture 14" descr="C:\Users\Srikanth\Desktop\baba41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66657" y="1"/>
            <a:ext cx="477343" cy="38099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37</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61347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b="1" dirty="0" smtClean="0">
                <a:latin typeface="Garamond" pitchFamily="18" charset="0"/>
              </a:rPr>
              <a:t>Best Practices</a:t>
            </a:r>
          </a:p>
        </p:txBody>
      </p:sp>
      <p:sp>
        <p:nvSpPr>
          <p:cNvPr id="56323" name="Rectangle 3"/>
          <p:cNvSpPr>
            <a:spLocks noGrp="1" noChangeArrowheads="1"/>
          </p:cNvSpPr>
          <p:nvPr>
            <p:ph type="body" idx="1"/>
          </p:nvPr>
        </p:nvSpPr>
        <p:spPr>
          <a:xfrm>
            <a:off x="457200" y="1295400"/>
            <a:ext cx="8458200" cy="5029200"/>
          </a:xfrm>
        </p:spPr>
        <p:txBody>
          <a:bodyPr/>
          <a:lstStyle/>
          <a:p>
            <a:pPr eaLnBrk="1" hangingPunct="1">
              <a:buFont typeface="Wingdings" pitchFamily="2" charset="2"/>
              <a:buNone/>
            </a:pPr>
            <a:r>
              <a:rPr lang="en-US" b="1" dirty="0" smtClean="0">
                <a:latin typeface="Garamond" pitchFamily="18" charset="0"/>
              </a:rPr>
              <a:t>Devotion</a:t>
            </a:r>
            <a:r>
              <a:rPr lang="en-US" dirty="0" smtClean="0">
                <a:latin typeface="Garamond" pitchFamily="18" charset="0"/>
              </a:rPr>
              <a:t> (Between Swami and You ) </a:t>
            </a:r>
          </a:p>
          <a:p>
            <a:pPr eaLnBrk="1" hangingPunct="1"/>
            <a:r>
              <a:rPr lang="en-US" dirty="0" smtClean="0">
                <a:latin typeface="Garamond" pitchFamily="18" charset="0"/>
              </a:rPr>
              <a:t>Understand the words and communicate</a:t>
            </a:r>
          </a:p>
          <a:p>
            <a:pPr eaLnBrk="1" hangingPunct="1"/>
            <a:r>
              <a:rPr lang="en-US" dirty="0" smtClean="0">
                <a:latin typeface="Garamond" pitchFamily="18" charset="0"/>
              </a:rPr>
              <a:t>Talking in music is communication or Bhava</a:t>
            </a:r>
          </a:p>
          <a:p>
            <a:pPr eaLnBrk="1" hangingPunct="1"/>
            <a:r>
              <a:rPr lang="en-US" dirty="0" smtClean="0">
                <a:latin typeface="Garamond" pitchFamily="18" charset="0"/>
              </a:rPr>
              <a:t>What is not devotion as per Swami? </a:t>
            </a:r>
          </a:p>
          <a:p>
            <a:pPr lvl="1" eaLnBrk="1" hangingPunct="1"/>
            <a:r>
              <a:rPr lang="en-US" dirty="0" smtClean="0">
                <a:latin typeface="Garamond" pitchFamily="18" charset="0"/>
              </a:rPr>
              <a:t>Singing to please someone else is NOT devotion; </a:t>
            </a:r>
          </a:p>
          <a:p>
            <a:pPr lvl="1" eaLnBrk="1" hangingPunct="1"/>
            <a:r>
              <a:rPr lang="en-US" dirty="0" smtClean="0">
                <a:latin typeface="Garamond" pitchFamily="18" charset="0"/>
              </a:rPr>
              <a:t>Singing thinking of ONE AND ONLY THE DIVINE is devotion</a:t>
            </a:r>
          </a:p>
        </p:txBody>
      </p:sp>
      <p:pic>
        <p:nvPicPr>
          <p:cNvPr id="5" name="Picture 7" descr="C:\Users\Srikanth\Desktop\baba27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24887" y="1"/>
            <a:ext cx="519113" cy="4143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38</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878267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5410200" y="2362200"/>
            <a:ext cx="2895600" cy="2667000"/>
          </a:xfrm>
        </p:spPr>
        <p:txBody>
          <a:bodyPr>
            <a:normAutofit fontScale="90000"/>
          </a:bodyPr>
          <a:lstStyle/>
          <a:p>
            <a:pPr eaLnBrk="1" hangingPunct="1"/>
            <a:r>
              <a:rPr lang="en-US" sz="3800" b="1" u="sng" dirty="0" smtClean="0">
                <a:latin typeface="Garamond" pitchFamily="18" charset="0"/>
              </a:rPr>
              <a:t>Review of Questions</a:t>
            </a:r>
            <a:br>
              <a:rPr lang="en-US" sz="3800" b="1" u="sng" dirty="0" smtClean="0">
                <a:latin typeface="Garamond" pitchFamily="18" charset="0"/>
              </a:rPr>
            </a:br>
            <a:r>
              <a:rPr lang="en-US" sz="3800" u="sng" dirty="0" smtClean="0"/>
              <a:t/>
            </a:r>
            <a:br>
              <a:rPr lang="en-US" sz="3800" u="sng" dirty="0" smtClean="0"/>
            </a:br>
            <a:r>
              <a:rPr lang="en-US" sz="3800" b="1" dirty="0" smtClean="0">
                <a:solidFill>
                  <a:srgbClr val="00B050"/>
                </a:solidFill>
                <a:latin typeface="Garamond" pitchFamily="18" charset="0"/>
              </a:rPr>
              <a:t>Closing Segment</a:t>
            </a:r>
            <a:endParaRPr lang="en-US" sz="3800" dirty="0" smtClean="0"/>
          </a:p>
        </p:txBody>
      </p:sp>
      <p:pic>
        <p:nvPicPr>
          <p:cNvPr id="57347" name="Picture 3" descr="Swami_Talam_2_TIFF"/>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219200" y="1828800"/>
            <a:ext cx="3733800" cy="32654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39</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10112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3800" b="1" dirty="0" smtClean="0">
                <a:latin typeface="Garamond" pitchFamily="18" charset="0"/>
              </a:rPr>
              <a:t>Region 7 Questions</a:t>
            </a:r>
            <a:endParaRPr lang="en-US" sz="3800" b="1" dirty="0" smtClean="0">
              <a:solidFill>
                <a:srgbClr val="00B050"/>
              </a:solidFill>
              <a:latin typeface="Garamond" pitchFamily="18" charset="0"/>
            </a:endParaRPr>
          </a:p>
        </p:txBody>
      </p:sp>
      <p:sp>
        <p:nvSpPr>
          <p:cNvPr id="20483" name="Rectangle 3"/>
          <p:cNvSpPr>
            <a:spLocks noGrp="1" noChangeArrowheads="1"/>
          </p:cNvSpPr>
          <p:nvPr>
            <p:ph type="body" idx="1"/>
          </p:nvPr>
        </p:nvSpPr>
        <p:spPr>
          <a:xfrm>
            <a:off x="762000" y="1371600"/>
            <a:ext cx="8153400" cy="5410200"/>
          </a:xfrm>
        </p:spPr>
        <p:txBody>
          <a:bodyPr>
            <a:normAutofit fontScale="92500" lnSpcReduction="10000"/>
          </a:bodyPr>
          <a:lstStyle/>
          <a:p>
            <a:pPr eaLnBrk="1" hangingPunct="1"/>
            <a:r>
              <a:rPr lang="en-US" sz="2000" b="1" dirty="0" smtClean="0">
                <a:latin typeface="Garamond" pitchFamily="18" charset="0"/>
              </a:rPr>
              <a:t>Group 1 – </a:t>
            </a:r>
            <a:r>
              <a:rPr lang="en-US" sz="2000" dirty="0" smtClean="0">
                <a:latin typeface="Garamond" pitchFamily="18" charset="0"/>
              </a:rPr>
              <a:t>requests for ideas for management of tasks of a Devotional Coordinator  as to how make center devotion program for bhajans universal , inspiring, friendly and open to suggestions/corrections etc.</a:t>
            </a:r>
          </a:p>
          <a:p>
            <a:pPr eaLnBrk="1" hangingPunct="1"/>
            <a:r>
              <a:rPr lang="en-US" sz="2000" b="1" dirty="0" smtClean="0">
                <a:latin typeface="Garamond" pitchFamily="18" charset="0"/>
              </a:rPr>
              <a:t>Group 2 – </a:t>
            </a:r>
            <a:r>
              <a:rPr lang="en-US" sz="2000" dirty="0" smtClean="0">
                <a:latin typeface="Garamond" pitchFamily="18" charset="0"/>
              </a:rPr>
              <a:t>wants to listen as to how “connection with Swami” is established by students while singing bhajans; Do’s and Don’ts both during and after bhajan singing; exceptions in Bhajan selection</a:t>
            </a:r>
          </a:p>
          <a:p>
            <a:pPr eaLnBrk="1" hangingPunct="1"/>
            <a:r>
              <a:rPr lang="en-US" sz="2000" b="1" dirty="0" smtClean="0">
                <a:latin typeface="Garamond" pitchFamily="18" charset="0"/>
              </a:rPr>
              <a:t>Group 3 – </a:t>
            </a:r>
            <a:r>
              <a:rPr lang="en-US" sz="2000" dirty="0" smtClean="0">
                <a:latin typeface="Garamond" pitchFamily="18" charset="0"/>
              </a:rPr>
              <a:t>request for Guidelines for the USA centers </a:t>
            </a:r>
          </a:p>
          <a:p>
            <a:pPr eaLnBrk="1" hangingPunct="1"/>
            <a:r>
              <a:rPr lang="en-US" sz="2000" b="1" dirty="0" smtClean="0">
                <a:latin typeface="Garamond" pitchFamily="18" charset="0"/>
              </a:rPr>
              <a:t>Group 4 –  </a:t>
            </a:r>
            <a:r>
              <a:rPr lang="en-US" sz="2000" dirty="0" smtClean="0">
                <a:latin typeface="Garamond" pitchFamily="18" charset="0"/>
              </a:rPr>
              <a:t>wants to learn about the physical interaction and directions received from Swami that helped them improve connection to Swami both during student days ; Also wants to understand the role of a Bhajan Leader along with tips on instruments /percussion support.</a:t>
            </a:r>
          </a:p>
          <a:p>
            <a:pPr eaLnBrk="1" hangingPunct="1"/>
            <a:r>
              <a:rPr lang="en-US" sz="2000" b="1" dirty="0" smtClean="0">
                <a:latin typeface="Garamond" pitchFamily="18" charset="0"/>
              </a:rPr>
              <a:t>Group 5 – </a:t>
            </a:r>
            <a:r>
              <a:rPr lang="en-US" sz="2000" dirty="0" smtClean="0">
                <a:latin typeface="Garamond" pitchFamily="18" charset="0"/>
              </a:rPr>
              <a:t>wants to know how important is understanding of the lyrics, how to introduce new bhajans, responsibility of a Bhajan leader and Evaluation strategies of a high quality bhajan session</a:t>
            </a:r>
          </a:p>
          <a:p>
            <a:r>
              <a:rPr lang="en-US" sz="2000" b="1" dirty="0" smtClean="0">
                <a:latin typeface="Garamond" pitchFamily="18" charset="0"/>
              </a:rPr>
              <a:t>Group 6 – </a:t>
            </a:r>
            <a:r>
              <a:rPr lang="en-US" sz="2000" dirty="0" smtClean="0">
                <a:latin typeface="Garamond" pitchFamily="18" charset="0"/>
              </a:rPr>
              <a:t>wants to understand criteria to select Bhajans and standard for the format of a bhajan session across US along with Bhajans as a  service such as the elderly in convalescent homes</a:t>
            </a:r>
            <a:r>
              <a:rPr lang="en-US" dirty="0" smtClean="0">
                <a:latin typeface="Garamond" pitchFamily="18" charset="0"/>
              </a:rPr>
              <a:t/>
            </a:r>
            <a:br>
              <a:rPr lang="en-US" dirty="0" smtClean="0">
                <a:latin typeface="Garamond" pitchFamily="18" charset="0"/>
              </a:rPr>
            </a:br>
            <a:endParaRPr lang="en-US" dirty="0" smtClean="0">
              <a:latin typeface="Garamond" pitchFamily="18" charset="0"/>
            </a:endParaRPr>
          </a:p>
        </p:txBody>
      </p:sp>
      <p:sp>
        <p:nvSpPr>
          <p:cNvPr id="2" name="Slide Number Placeholder 1"/>
          <p:cNvSpPr>
            <a:spLocks noGrp="1"/>
          </p:cNvSpPr>
          <p:nvPr>
            <p:ph type="sldNum" sz="quarter" idx="12"/>
          </p:nvPr>
        </p:nvSpPr>
        <p:spPr/>
        <p:txBody>
          <a:bodyPr/>
          <a:lstStyle/>
          <a:p>
            <a:fld id="{7C4E5329-200C-491C-9185-11E7CBEC8107}" type="slidenum">
              <a:rPr lang="en-US" smtClean="0"/>
              <a:pPr/>
              <a:t>4</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285964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b="1" dirty="0" smtClean="0">
                <a:latin typeface="Garamond" pitchFamily="18" charset="0"/>
              </a:rPr>
              <a:t>Review of Questions….</a:t>
            </a:r>
          </a:p>
        </p:txBody>
      </p:sp>
      <p:sp>
        <p:nvSpPr>
          <p:cNvPr id="58371" name="Content Placeholder 2"/>
          <p:cNvSpPr>
            <a:spLocks noGrp="1"/>
          </p:cNvSpPr>
          <p:nvPr>
            <p:ph idx="1"/>
          </p:nvPr>
        </p:nvSpPr>
        <p:spPr>
          <a:xfrm>
            <a:off x="685800" y="1371600"/>
            <a:ext cx="8229600" cy="4495800"/>
          </a:xfrm>
        </p:spPr>
        <p:txBody>
          <a:bodyPr/>
          <a:lstStyle/>
          <a:p>
            <a:pPr algn="ctr"/>
            <a:r>
              <a:rPr lang="en-US" sz="3600" dirty="0" smtClean="0">
                <a:latin typeface="Garamond" pitchFamily="18" charset="0"/>
              </a:rPr>
              <a:t>Questions from Group 1</a:t>
            </a:r>
          </a:p>
          <a:p>
            <a:pPr algn="ctr"/>
            <a:r>
              <a:rPr lang="en-US" sz="3600" dirty="0" smtClean="0">
                <a:latin typeface="Garamond" pitchFamily="18" charset="0"/>
              </a:rPr>
              <a:t>Questions from Group 2</a:t>
            </a:r>
          </a:p>
          <a:p>
            <a:pPr algn="ctr"/>
            <a:r>
              <a:rPr lang="en-US" sz="3600" dirty="0" smtClean="0">
                <a:latin typeface="Garamond" pitchFamily="18" charset="0"/>
              </a:rPr>
              <a:t>Questions from Group 3</a:t>
            </a:r>
          </a:p>
          <a:p>
            <a:pPr algn="ctr"/>
            <a:r>
              <a:rPr lang="en-US" sz="3600" dirty="0" smtClean="0">
                <a:latin typeface="Garamond" pitchFamily="18" charset="0"/>
              </a:rPr>
              <a:t>Questions from Group 4</a:t>
            </a:r>
          </a:p>
          <a:p>
            <a:pPr algn="ctr"/>
            <a:r>
              <a:rPr lang="en-US" sz="3600" dirty="0" smtClean="0">
                <a:latin typeface="Garamond" pitchFamily="18" charset="0"/>
              </a:rPr>
              <a:t>Questions from Group 5</a:t>
            </a:r>
          </a:p>
          <a:p>
            <a:pPr algn="ctr"/>
            <a:r>
              <a:rPr lang="en-US" sz="3600" dirty="0" smtClean="0">
                <a:latin typeface="Garamond" pitchFamily="18" charset="0"/>
              </a:rPr>
              <a:t>Questions from Group 6</a:t>
            </a:r>
          </a:p>
          <a:p>
            <a:pPr algn="ctr"/>
            <a:endParaRPr lang="en-US" dirty="0" smtClean="0"/>
          </a:p>
          <a:p>
            <a:endParaRPr lang="en-US" dirty="0" smtClean="0"/>
          </a:p>
          <a:p>
            <a:endParaRPr lang="en-US" dirty="0" smtClean="0"/>
          </a:p>
        </p:txBody>
      </p:sp>
      <p:sp>
        <p:nvSpPr>
          <p:cNvPr id="2" name="Slide Number Placeholder 1"/>
          <p:cNvSpPr>
            <a:spLocks noGrp="1"/>
          </p:cNvSpPr>
          <p:nvPr>
            <p:ph type="sldNum" sz="quarter" idx="12"/>
          </p:nvPr>
        </p:nvSpPr>
        <p:spPr/>
        <p:txBody>
          <a:bodyPr/>
          <a:lstStyle/>
          <a:p>
            <a:fld id="{7C4E5329-200C-491C-9185-11E7CBEC8107}" type="slidenum">
              <a:rPr lang="en-US" smtClean="0"/>
              <a:pPr/>
              <a:t>40</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892913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b="1" dirty="0" smtClean="0">
                <a:latin typeface="Garamond" pitchFamily="18" charset="0"/>
              </a:rPr>
              <a:t>Objectives for Region 7 - Met? </a:t>
            </a:r>
          </a:p>
        </p:txBody>
      </p:sp>
      <p:sp>
        <p:nvSpPr>
          <p:cNvPr id="59395" name="Content Placeholder 2"/>
          <p:cNvSpPr>
            <a:spLocks noGrp="1"/>
          </p:cNvSpPr>
          <p:nvPr>
            <p:ph idx="1"/>
          </p:nvPr>
        </p:nvSpPr>
        <p:spPr/>
        <p:txBody>
          <a:bodyPr/>
          <a:lstStyle/>
          <a:p>
            <a:pPr eaLnBrk="1" hangingPunct="1"/>
            <a:r>
              <a:rPr lang="en-US" sz="1600" b="1" dirty="0" smtClean="0">
                <a:latin typeface="Garamond" pitchFamily="18" charset="0"/>
              </a:rPr>
              <a:t>Ideas for management of tasks of a Devotional Coordinator  as to how make center devotion program for bhajans universal , inspiring, friendly and open to suggestions/corrections etc.</a:t>
            </a:r>
          </a:p>
          <a:p>
            <a:pPr eaLnBrk="1" hangingPunct="1"/>
            <a:r>
              <a:rPr lang="en-US" sz="1600" b="1" dirty="0" smtClean="0">
                <a:latin typeface="Garamond" pitchFamily="18" charset="0"/>
              </a:rPr>
              <a:t>“Connection with Swami” – How is it established while singing bhajans</a:t>
            </a:r>
          </a:p>
          <a:p>
            <a:pPr eaLnBrk="1" hangingPunct="1"/>
            <a:r>
              <a:rPr lang="en-US" sz="1600" b="1" dirty="0" smtClean="0">
                <a:latin typeface="Garamond" pitchFamily="18" charset="0"/>
              </a:rPr>
              <a:t>Do’s and Don’ts both during and after bhajan singing</a:t>
            </a:r>
          </a:p>
          <a:p>
            <a:pPr eaLnBrk="1" hangingPunct="1"/>
            <a:r>
              <a:rPr lang="en-US" sz="1600" b="1" dirty="0" smtClean="0">
                <a:latin typeface="Garamond" pitchFamily="18" charset="0"/>
              </a:rPr>
              <a:t>Exceptions in Bhajan selection</a:t>
            </a:r>
          </a:p>
          <a:p>
            <a:pPr eaLnBrk="1" hangingPunct="1"/>
            <a:r>
              <a:rPr lang="en-US" sz="1600" b="1" dirty="0" smtClean="0">
                <a:latin typeface="Garamond" pitchFamily="18" charset="0"/>
              </a:rPr>
              <a:t>Guidelines for the USA centers </a:t>
            </a:r>
          </a:p>
          <a:p>
            <a:pPr eaLnBrk="1" hangingPunct="1"/>
            <a:r>
              <a:rPr lang="en-US" sz="1600" b="1" dirty="0" smtClean="0">
                <a:latin typeface="Garamond" pitchFamily="18" charset="0"/>
              </a:rPr>
              <a:t>Roles and Responsibility of a Bhajan Leader </a:t>
            </a:r>
          </a:p>
          <a:p>
            <a:pPr eaLnBrk="1" hangingPunct="1"/>
            <a:r>
              <a:rPr lang="en-US" sz="1600" b="1" dirty="0" smtClean="0">
                <a:latin typeface="Garamond" pitchFamily="18" charset="0"/>
              </a:rPr>
              <a:t>Tips on instruments /percussion support</a:t>
            </a:r>
          </a:p>
          <a:p>
            <a:pPr eaLnBrk="1" hangingPunct="1"/>
            <a:r>
              <a:rPr lang="en-US" sz="1600" b="1" dirty="0" smtClean="0">
                <a:latin typeface="Garamond" pitchFamily="18" charset="0"/>
              </a:rPr>
              <a:t>Important ace of understanding of the lyrics, </a:t>
            </a:r>
          </a:p>
          <a:p>
            <a:pPr eaLnBrk="1" hangingPunct="1"/>
            <a:r>
              <a:rPr lang="en-US" sz="1600" b="1" dirty="0" smtClean="0">
                <a:latin typeface="Garamond" pitchFamily="18" charset="0"/>
              </a:rPr>
              <a:t>How to introduce new bhajans, </a:t>
            </a:r>
          </a:p>
          <a:p>
            <a:pPr eaLnBrk="1" hangingPunct="1"/>
            <a:r>
              <a:rPr lang="en-US" sz="1600" b="1" dirty="0" smtClean="0">
                <a:latin typeface="Garamond" pitchFamily="18" charset="0"/>
              </a:rPr>
              <a:t>Evaluation strategies of a high quality bhajan session</a:t>
            </a:r>
          </a:p>
          <a:p>
            <a:r>
              <a:rPr lang="en-US" sz="1600" b="1" dirty="0" smtClean="0">
                <a:latin typeface="Garamond" pitchFamily="18" charset="0"/>
              </a:rPr>
              <a:t>Criteria to select Bhajans </a:t>
            </a:r>
          </a:p>
          <a:p>
            <a:r>
              <a:rPr lang="en-US" sz="1600" b="1" dirty="0" smtClean="0">
                <a:latin typeface="Garamond" pitchFamily="18" charset="0"/>
              </a:rPr>
              <a:t>Standard for the format of a bhajan session across US </a:t>
            </a:r>
          </a:p>
          <a:p>
            <a:r>
              <a:rPr lang="en-US" sz="1600" b="1" dirty="0" smtClean="0">
                <a:latin typeface="Garamond" pitchFamily="18" charset="0"/>
              </a:rPr>
              <a:t>Bhajans as a service to elderly in convalescent homes</a:t>
            </a:r>
            <a:br>
              <a:rPr lang="en-US" sz="1600" b="1" dirty="0" smtClean="0">
                <a:latin typeface="Garamond" pitchFamily="18" charset="0"/>
              </a:rPr>
            </a:br>
            <a:endParaRPr lang="en-US" sz="1600" b="1" dirty="0" smtClean="0">
              <a:latin typeface="Garamond" pitchFamily="18" charset="0"/>
            </a:endParaRPr>
          </a:p>
          <a:p>
            <a:endParaRPr lang="en-US" sz="1600" dirty="0" smtClean="0"/>
          </a:p>
        </p:txBody>
      </p:sp>
      <p:sp>
        <p:nvSpPr>
          <p:cNvPr id="2" name="Slide Number Placeholder 1"/>
          <p:cNvSpPr>
            <a:spLocks noGrp="1"/>
          </p:cNvSpPr>
          <p:nvPr>
            <p:ph type="sldNum" sz="quarter" idx="12"/>
          </p:nvPr>
        </p:nvSpPr>
        <p:spPr/>
        <p:txBody>
          <a:bodyPr/>
          <a:lstStyle/>
          <a:p>
            <a:fld id="{7C4E5329-200C-491C-9185-11E7CBEC8107}" type="slidenum">
              <a:rPr lang="en-US" smtClean="0"/>
              <a:pPr/>
              <a:t>41</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940052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algn="ctr"/>
            <a:r>
              <a:rPr lang="en-US" dirty="0" smtClean="0"/>
              <a:t>Offering at thy lotus feet…</a:t>
            </a:r>
          </a:p>
        </p:txBody>
      </p:sp>
      <p:pic>
        <p:nvPicPr>
          <p:cNvPr id="60419" name="Picture 2" descr="http://sathyasaibaba.files.wordpress.com/2008/10/swami-sai-ram-lotus-feet.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524000" y="1390650"/>
            <a:ext cx="6705600" cy="409575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4" name="Content Placeholder 2"/>
          <p:cNvSpPr>
            <a:spLocks noGrp="1"/>
          </p:cNvSpPr>
          <p:nvPr>
            <p:ph idx="1"/>
          </p:nvPr>
        </p:nvSpPr>
        <p:spPr>
          <a:xfrm>
            <a:off x="990600" y="5619750"/>
            <a:ext cx="7924800" cy="628650"/>
          </a:xfrm>
        </p:spPr>
        <p:txBody>
          <a:bodyPr/>
          <a:lstStyle/>
          <a:p>
            <a:pPr marL="0" indent="0" algn="ctr">
              <a:buFont typeface="Wingdings" pitchFamily="2" charset="2"/>
              <a:buNone/>
              <a:defRPr/>
            </a:pPr>
            <a:r>
              <a:rPr lang="en-US" dirty="0" smtClean="0"/>
              <a:t>In this Journey of i to I </a:t>
            </a:r>
          </a:p>
          <a:p>
            <a:pPr>
              <a:defRPr/>
            </a:pPr>
            <a:endParaRPr lang="en-US" dirty="0" smtClean="0"/>
          </a:p>
          <a:p>
            <a:pPr>
              <a:defRPr/>
            </a:pPr>
            <a:endParaRPr lang="en-US" dirty="0" smtClean="0"/>
          </a:p>
        </p:txBody>
      </p:sp>
      <p:sp>
        <p:nvSpPr>
          <p:cNvPr id="2" name="Slide Number Placeholder 1"/>
          <p:cNvSpPr>
            <a:spLocks noGrp="1"/>
          </p:cNvSpPr>
          <p:nvPr>
            <p:ph type="sldNum" sz="quarter" idx="12"/>
          </p:nvPr>
        </p:nvSpPr>
        <p:spPr/>
        <p:txBody>
          <a:bodyPr/>
          <a:lstStyle/>
          <a:p>
            <a:fld id="{7C4E5329-200C-491C-9185-11E7CBEC8107}" type="slidenum">
              <a:rPr lang="en-US" smtClean="0"/>
              <a:pPr/>
              <a:t>42</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00808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381000"/>
            <a:ext cx="8229600" cy="990600"/>
          </a:xfrm>
        </p:spPr>
        <p:txBody>
          <a:bodyPr/>
          <a:lstStyle/>
          <a:p>
            <a:r>
              <a:rPr lang="en-US" b="1" dirty="0" smtClean="0">
                <a:latin typeface="Garamond" pitchFamily="18" charset="0"/>
              </a:rPr>
              <a:t>Questions from DC – Group 1</a:t>
            </a:r>
          </a:p>
        </p:txBody>
      </p:sp>
      <p:sp>
        <p:nvSpPr>
          <p:cNvPr id="21507" name="Content Placeholder 2"/>
          <p:cNvSpPr>
            <a:spLocks noGrp="1"/>
          </p:cNvSpPr>
          <p:nvPr>
            <p:ph idx="1"/>
          </p:nvPr>
        </p:nvSpPr>
        <p:spPr>
          <a:xfrm>
            <a:off x="762000" y="1295400"/>
            <a:ext cx="8229600" cy="5410200"/>
          </a:xfrm>
        </p:spPr>
        <p:txBody>
          <a:bodyPr/>
          <a:lstStyle/>
          <a:p>
            <a:r>
              <a:rPr lang="en-US" sz="1600" dirty="0" smtClean="0">
                <a:latin typeface="Garamond" pitchFamily="18" charset="0"/>
              </a:rPr>
              <a:t>Describe DC role as outlined by guidelines and by Swami with respect to devotion program /Suggest ways to empower Devotion coordinators perform their role. </a:t>
            </a:r>
          </a:p>
          <a:p>
            <a:r>
              <a:rPr lang="en-US" sz="1600" dirty="0" smtClean="0">
                <a:latin typeface="Garamond" pitchFamily="18" charset="0"/>
              </a:rPr>
              <a:t>How to inspire and encourage each center conduct practice sessions at centers prior to bhajan leading in an effort to improve quality?</a:t>
            </a:r>
          </a:p>
          <a:p>
            <a:r>
              <a:rPr lang="en-US" sz="1600" dirty="0" smtClean="0">
                <a:latin typeface="Garamond" pitchFamily="18" charset="0"/>
              </a:rPr>
              <a:t>Should all devotees be encouraged to try to lead bhajans at centers? What are some ways to help new bhajan leaders?</a:t>
            </a:r>
          </a:p>
          <a:p>
            <a:r>
              <a:rPr lang="en-US" sz="1600" dirty="0" smtClean="0">
                <a:latin typeface="Garamond" pitchFamily="18" charset="0"/>
              </a:rPr>
              <a:t>Is there a recommended agenda for a devotional program? That is, specific prayers, bhajan type (Ganesha, Guru, Maa, Krishna, Rama etc.) </a:t>
            </a:r>
          </a:p>
          <a:p>
            <a:r>
              <a:rPr lang="en-US" sz="1600" dirty="0" smtClean="0">
                <a:latin typeface="Garamond" pitchFamily="18" charset="0"/>
              </a:rPr>
              <a:t>Some center members like loud, fast-paced bhajans while others prefer softer melodious ones. At times, the fast bhajan leaders get in a frenzy (with heads bobbing and cymbals/tambourine in rapid activity) - is this what Swami would like to see? Has Swami said anything about the tempo of bhajans? It seems like the fast paced bhajans may induce rajasic tendencies whereas the slower, softer ones promote satvic properties.</a:t>
            </a:r>
          </a:p>
          <a:p>
            <a:r>
              <a:rPr lang="en-US" sz="1600" dirty="0" smtClean="0">
                <a:latin typeface="Garamond" pitchFamily="18" charset="0"/>
              </a:rPr>
              <a:t>Some coaches encourage/urge women to sing in high pitch tones (beyond their comfort level). It is also difficult to follow for others. Is it better to lead bhajans that most people can follow easily or is it better to push oneself beyond limit to accomplish a better way of singing (at least from the coaches’ perspective)?</a:t>
            </a:r>
          </a:p>
          <a:p>
            <a:r>
              <a:rPr lang="en-US" sz="1600" dirty="0" smtClean="0">
                <a:latin typeface="Garamond" pitchFamily="18" charset="0"/>
              </a:rPr>
              <a:t>How to encourage devotees spread their love of music to others – such as the elderly in convalescent homes? Has Swami said anything about bhajans/devotional songs as service (not only within the Sai family but beyond that)?</a:t>
            </a:r>
            <a:endParaRPr lang="en-US" dirty="0" smtClean="0"/>
          </a:p>
          <a:p>
            <a:endParaRPr lang="en-US" dirty="0" smtClean="0"/>
          </a:p>
        </p:txBody>
      </p:sp>
      <p:sp>
        <p:nvSpPr>
          <p:cNvPr id="2" name="Slide Number Placeholder 1"/>
          <p:cNvSpPr>
            <a:spLocks noGrp="1"/>
          </p:cNvSpPr>
          <p:nvPr>
            <p:ph type="sldNum" sz="quarter" idx="12"/>
          </p:nvPr>
        </p:nvSpPr>
        <p:spPr/>
        <p:txBody>
          <a:bodyPr/>
          <a:lstStyle/>
          <a:p>
            <a:fld id="{7C4E5329-200C-491C-9185-11E7CBEC8107}" type="slidenum">
              <a:rPr lang="en-US" smtClean="0"/>
              <a:pPr/>
              <a:t>5</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63246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b="1" dirty="0" smtClean="0">
                <a:latin typeface="Garamond" pitchFamily="18" charset="0"/>
              </a:rPr>
              <a:t>Questions from Group 2</a:t>
            </a:r>
          </a:p>
        </p:txBody>
      </p:sp>
      <p:sp>
        <p:nvSpPr>
          <p:cNvPr id="22531" name="Content Placeholder 2"/>
          <p:cNvSpPr>
            <a:spLocks noGrp="1"/>
          </p:cNvSpPr>
          <p:nvPr>
            <p:ph idx="1"/>
          </p:nvPr>
        </p:nvSpPr>
        <p:spPr/>
        <p:txBody>
          <a:bodyPr/>
          <a:lstStyle/>
          <a:p>
            <a:r>
              <a:rPr lang="en-US" sz="1600" dirty="0" smtClean="0">
                <a:latin typeface="Garamond" pitchFamily="18" charset="0"/>
              </a:rPr>
              <a:t>To hear first person stories and about how bhajan singing was enjoyed by Swami and how singing at Parthi helped them connect to Swami.</a:t>
            </a:r>
          </a:p>
          <a:p>
            <a:r>
              <a:rPr lang="en-US" sz="1600" dirty="0" smtClean="0">
                <a:latin typeface="Garamond" pitchFamily="18" charset="0"/>
              </a:rPr>
              <a:t>Are there any specific Do’s and Don’ts during and after bhajan Singing that Swami wanted and insisted?</a:t>
            </a:r>
          </a:p>
          <a:p>
            <a:r>
              <a:rPr lang="en-US" sz="1600" dirty="0" smtClean="0">
                <a:latin typeface="Garamond" pitchFamily="18" charset="0"/>
              </a:rPr>
              <a:t>How have Bhajans transformed any devotee or student coming to Parthi and why Swami insisted in clapping and group singing?</a:t>
            </a:r>
          </a:p>
          <a:p>
            <a:r>
              <a:rPr lang="en-US" sz="1600" dirty="0" smtClean="0">
                <a:latin typeface="Garamond" pitchFamily="18" charset="0"/>
              </a:rPr>
              <a:t>How to stay connected with Swami now, and if thru bhajans how they should be rendered always?</a:t>
            </a:r>
          </a:p>
          <a:p>
            <a:r>
              <a:rPr lang="en-US" sz="1600" dirty="0" smtClean="0">
                <a:latin typeface="Garamond" pitchFamily="18" charset="0"/>
              </a:rPr>
              <a:t>Is it important to choose bhajans according to one’s voice? How can voice be improved by a novice singer who desires to sing but not young any more?</a:t>
            </a:r>
          </a:p>
          <a:p>
            <a:r>
              <a:rPr lang="en-US" sz="1600" dirty="0" smtClean="0">
                <a:latin typeface="Garamond" pitchFamily="18" charset="0"/>
              </a:rPr>
              <a:t>How can Bhajan singing become a service for the Lead singer and follower?  What does Swami say on this?</a:t>
            </a:r>
          </a:p>
          <a:p>
            <a:r>
              <a:rPr lang="en-US" sz="1600" dirty="0" smtClean="0">
                <a:latin typeface="Garamond" pitchFamily="18" charset="0"/>
              </a:rPr>
              <a:t>We hear stories that Swami does not like certain bhajans (Ek Baar Kshama Karo). Is there any reason Swami gave when he stopped certain bhajans? Is there a DO NOT sing list?</a:t>
            </a:r>
          </a:p>
          <a:p>
            <a:r>
              <a:rPr lang="en-US" sz="1600" dirty="0" smtClean="0">
                <a:latin typeface="Garamond" pitchFamily="18" charset="0"/>
              </a:rPr>
              <a:t>Alaaps and crescendos - what does Swami say on this?  </a:t>
            </a:r>
          </a:p>
          <a:p>
            <a:r>
              <a:rPr lang="en-US" sz="1600" dirty="0" smtClean="0">
                <a:latin typeface="Garamond" pitchFamily="18" charset="0"/>
              </a:rPr>
              <a:t>Any personal experience that made you chooses bhajan singing as the chosen path for connecting and going towards Swami.</a:t>
            </a:r>
          </a:p>
          <a:p>
            <a:endParaRPr lang="en-US" dirty="0" smtClean="0"/>
          </a:p>
        </p:txBody>
      </p:sp>
      <p:pic>
        <p:nvPicPr>
          <p:cNvPr id="22532" name="Picture 14" descr="C:\Users\Srikanth\Desktop\baba41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66657" y="1"/>
            <a:ext cx="477343" cy="38099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6</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56087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b="1" dirty="0" smtClean="0">
                <a:latin typeface="Garamond" pitchFamily="18" charset="0"/>
              </a:rPr>
              <a:t>Questions from Group 3</a:t>
            </a:r>
          </a:p>
        </p:txBody>
      </p:sp>
      <p:sp>
        <p:nvSpPr>
          <p:cNvPr id="3" name="Content Placeholder 2"/>
          <p:cNvSpPr>
            <a:spLocks noGrp="1"/>
          </p:cNvSpPr>
          <p:nvPr>
            <p:ph idx="1"/>
          </p:nvPr>
        </p:nvSpPr>
        <p:spPr/>
        <p:txBody>
          <a:bodyPr/>
          <a:lstStyle/>
          <a:p>
            <a:pPr>
              <a:defRPr/>
            </a:pPr>
            <a:r>
              <a:rPr lang="en-US" dirty="0">
                <a:latin typeface="Garamond" pitchFamily="18" charset="0"/>
              </a:rPr>
              <a:t>What are Swami's guidelines and disciplines on devotional singing that are followed by the students leading bhajans at </a:t>
            </a:r>
            <a:r>
              <a:rPr lang="en-US" dirty="0" smtClean="0">
                <a:latin typeface="Garamond" pitchFamily="18" charset="0"/>
              </a:rPr>
              <a:t>Parthi/Brindavan?</a:t>
            </a:r>
          </a:p>
          <a:p>
            <a:pPr>
              <a:defRPr/>
            </a:pPr>
            <a:endParaRPr lang="en-US" dirty="0">
              <a:latin typeface="Garamond" pitchFamily="18" charset="0"/>
            </a:endParaRPr>
          </a:p>
          <a:p>
            <a:pPr>
              <a:defRPr/>
            </a:pPr>
            <a:r>
              <a:rPr lang="en-US" dirty="0">
                <a:latin typeface="Garamond" pitchFamily="18" charset="0"/>
              </a:rPr>
              <a:t> </a:t>
            </a:r>
            <a:r>
              <a:rPr lang="en-US" dirty="0" smtClean="0">
                <a:latin typeface="Garamond" pitchFamily="18" charset="0"/>
              </a:rPr>
              <a:t>What </a:t>
            </a:r>
            <a:r>
              <a:rPr lang="en-US" dirty="0">
                <a:latin typeface="Garamond" pitchFamily="18" charset="0"/>
              </a:rPr>
              <a:t>are some teachings/experiences given directly to the students by Swami with regards to bhajans</a:t>
            </a:r>
            <a:r>
              <a:rPr lang="en-US" dirty="0" smtClean="0">
                <a:latin typeface="Garamond" pitchFamily="18" charset="0"/>
              </a:rPr>
              <a:t>?</a:t>
            </a:r>
          </a:p>
          <a:p>
            <a:pPr>
              <a:defRPr/>
            </a:pPr>
            <a:endParaRPr lang="en-US" dirty="0">
              <a:latin typeface="Garamond" pitchFamily="18" charset="0"/>
            </a:endParaRPr>
          </a:p>
          <a:p>
            <a:pPr>
              <a:defRPr/>
            </a:pPr>
            <a:r>
              <a:rPr lang="en-US" dirty="0">
                <a:latin typeface="Garamond" pitchFamily="18" charset="0"/>
              </a:rPr>
              <a:t> </a:t>
            </a:r>
            <a:r>
              <a:rPr lang="en-US" dirty="0" smtClean="0">
                <a:latin typeface="Garamond" pitchFamily="18" charset="0"/>
              </a:rPr>
              <a:t>What </a:t>
            </a:r>
            <a:r>
              <a:rPr lang="en-US" dirty="0">
                <a:latin typeface="Garamond" pitchFamily="18" charset="0"/>
              </a:rPr>
              <a:t>guidelines should the USA centers follow for devotional singing?</a:t>
            </a:r>
          </a:p>
          <a:p>
            <a:pPr marL="0" indent="0">
              <a:buFont typeface="Wingdings" pitchFamily="2" charset="2"/>
              <a:buNone/>
              <a:defRPr/>
            </a:pPr>
            <a:endParaRPr lang="en-US" dirty="0"/>
          </a:p>
          <a:p>
            <a:pPr>
              <a:defRPr/>
            </a:pPr>
            <a:endParaRPr lang="en-US" dirty="0"/>
          </a:p>
        </p:txBody>
      </p:sp>
      <p:sp>
        <p:nvSpPr>
          <p:cNvPr id="2" name="Slide Number Placeholder 1"/>
          <p:cNvSpPr>
            <a:spLocks noGrp="1"/>
          </p:cNvSpPr>
          <p:nvPr>
            <p:ph type="sldNum" sz="quarter" idx="12"/>
          </p:nvPr>
        </p:nvSpPr>
        <p:spPr/>
        <p:txBody>
          <a:bodyPr/>
          <a:lstStyle/>
          <a:p>
            <a:fld id="{7C4E5329-200C-491C-9185-11E7CBEC8107}" type="slidenum">
              <a:rPr lang="en-US" smtClean="0"/>
              <a:pPr/>
              <a:t>7</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18565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b="1" dirty="0" smtClean="0">
                <a:latin typeface="Garamond" pitchFamily="18" charset="0"/>
              </a:rPr>
              <a:t>Questions from Group 4</a:t>
            </a:r>
          </a:p>
        </p:txBody>
      </p:sp>
      <p:sp>
        <p:nvSpPr>
          <p:cNvPr id="24579" name="Content Placeholder 2"/>
          <p:cNvSpPr>
            <a:spLocks noGrp="1"/>
          </p:cNvSpPr>
          <p:nvPr>
            <p:ph idx="1"/>
          </p:nvPr>
        </p:nvSpPr>
        <p:spPr>
          <a:xfrm>
            <a:off x="762000" y="1371600"/>
            <a:ext cx="8153400" cy="5867400"/>
          </a:xfrm>
        </p:spPr>
        <p:txBody>
          <a:bodyPr/>
          <a:lstStyle/>
          <a:p>
            <a:r>
              <a:rPr lang="en-US" sz="1800" dirty="0" smtClean="0">
                <a:latin typeface="Garamond" pitchFamily="18" charset="0"/>
              </a:rPr>
              <a:t>Members look forward to hearing stories/anecdotes from the speakers about their personal interaction with Swami and how this has helped them connect better during bhajan singing.</a:t>
            </a:r>
          </a:p>
          <a:p>
            <a:r>
              <a:rPr lang="en-US" sz="1800" dirty="0" smtClean="0">
                <a:latin typeface="Garamond" pitchFamily="18" charset="0"/>
              </a:rPr>
              <a:t>Members also look forward to hearing any particular suggestions that Swami gave them personally regarding leading a bhajan or playing an instrument etc.</a:t>
            </a:r>
          </a:p>
          <a:p>
            <a:r>
              <a:rPr lang="en-US" sz="1800" dirty="0" smtClean="0">
                <a:latin typeface="Garamond" pitchFamily="18" charset="0"/>
              </a:rPr>
              <a:t>Members also wanted to know more about the enchanting bhajans sung by the students at Parthi - any suggestions they have for us regarding playing percussion instruments, manjira etc and would love to hear if they can tell us tips about clapping during the bhajans which makes Parthi bhajans so captivating.</a:t>
            </a:r>
          </a:p>
          <a:p>
            <a:r>
              <a:rPr lang="en-US" sz="1800" dirty="0" smtClean="0">
                <a:latin typeface="Garamond" pitchFamily="18" charset="0"/>
              </a:rPr>
              <a:t>We would also like to hear stories about how they connect to Swami when they are thousands of miles away so that we, in turn, could learn to connect better.</a:t>
            </a:r>
          </a:p>
          <a:p>
            <a:r>
              <a:rPr lang="en-US" sz="1800" dirty="0" smtClean="0">
                <a:latin typeface="Garamond" pitchFamily="18" charset="0"/>
              </a:rPr>
              <a:t>What does it take to be a good bhajan mentor - any personal experiences while they were students at Parthi will be really helpful.</a:t>
            </a:r>
          </a:p>
          <a:p>
            <a:r>
              <a:rPr lang="en-US" sz="1800" dirty="0" smtClean="0">
                <a:latin typeface="Garamond" pitchFamily="18" charset="0"/>
              </a:rPr>
              <a:t>We often hear students talk about their not having any prior training to play instruments but by Swami's Grace had started playing it :). We would love to hear what they did to earn Swami's Grace - take the instrument playing as a Sadhana or Swami guided them in a dream etc.</a:t>
            </a:r>
          </a:p>
          <a:p>
            <a:r>
              <a:rPr lang="en-US" dirty="0" smtClean="0"/>
              <a:t> </a:t>
            </a:r>
          </a:p>
          <a:p>
            <a:endParaRPr lang="en-US" dirty="0" smtClean="0"/>
          </a:p>
        </p:txBody>
      </p:sp>
      <p:pic>
        <p:nvPicPr>
          <p:cNvPr id="5" name="Picture 14" descr="C:\Users\Srikanth\Desktop\baba41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66657" y="1"/>
            <a:ext cx="477343" cy="38099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8</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02219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b="1" dirty="0" smtClean="0">
                <a:latin typeface="Garamond" pitchFamily="18" charset="0"/>
              </a:rPr>
              <a:t>Questions from Group 5</a:t>
            </a:r>
          </a:p>
        </p:txBody>
      </p:sp>
      <p:sp>
        <p:nvSpPr>
          <p:cNvPr id="3" name="Content Placeholder 2"/>
          <p:cNvSpPr>
            <a:spLocks noGrp="1"/>
          </p:cNvSpPr>
          <p:nvPr>
            <p:ph idx="1"/>
          </p:nvPr>
        </p:nvSpPr>
        <p:spPr/>
        <p:txBody>
          <a:bodyPr/>
          <a:lstStyle/>
          <a:p>
            <a:pPr>
              <a:defRPr/>
            </a:pPr>
            <a:r>
              <a:rPr lang="en-US" sz="1800" dirty="0">
                <a:latin typeface="Garamond" pitchFamily="18" charset="0"/>
              </a:rPr>
              <a:t>Role of Bhajan Leader - What does it mean to herself or himself?</a:t>
            </a:r>
          </a:p>
          <a:p>
            <a:pPr>
              <a:defRPr/>
            </a:pPr>
            <a:r>
              <a:rPr lang="en-US" sz="1800" dirty="0" smtClean="0">
                <a:latin typeface="Garamond" pitchFamily="18" charset="0"/>
              </a:rPr>
              <a:t>Singers </a:t>
            </a:r>
            <a:r>
              <a:rPr lang="en-US" sz="1800" dirty="0">
                <a:latin typeface="Garamond" pitchFamily="18" charset="0"/>
              </a:rPr>
              <a:t>to know meaning of what they are singing and correct pronunciation. Can you throw some light on these?</a:t>
            </a:r>
          </a:p>
          <a:p>
            <a:pPr>
              <a:defRPr/>
            </a:pPr>
            <a:r>
              <a:rPr lang="en-US" sz="1800" dirty="0" smtClean="0">
                <a:latin typeface="Garamond" pitchFamily="18" charset="0"/>
              </a:rPr>
              <a:t>What </a:t>
            </a:r>
            <a:r>
              <a:rPr lang="en-US" sz="1800" dirty="0">
                <a:latin typeface="Garamond" pitchFamily="18" charset="0"/>
              </a:rPr>
              <a:t>was Swami's message about how to improve quality of singing bhajans? Any particular guidance Swami gave?</a:t>
            </a:r>
          </a:p>
          <a:p>
            <a:pPr>
              <a:defRPr/>
            </a:pPr>
            <a:r>
              <a:rPr lang="en-US" sz="1800" dirty="0" smtClean="0">
                <a:latin typeface="Garamond" pitchFamily="18" charset="0"/>
              </a:rPr>
              <a:t>Sometimes</a:t>
            </a:r>
            <a:r>
              <a:rPr lang="en-US" sz="1800" dirty="0">
                <a:latin typeface="Garamond" pitchFamily="18" charset="0"/>
              </a:rPr>
              <a:t>, he or show may be very good singer, but cannot connect? Why does this happen?</a:t>
            </a:r>
          </a:p>
          <a:p>
            <a:pPr>
              <a:defRPr/>
            </a:pPr>
            <a:r>
              <a:rPr lang="en-US" sz="1800" dirty="0" smtClean="0">
                <a:latin typeface="Garamond" pitchFamily="18" charset="0"/>
              </a:rPr>
              <a:t>How </a:t>
            </a:r>
            <a:r>
              <a:rPr lang="en-US" sz="1800" dirty="0">
                <a:latin typeface="Garamond" pitchFamily="18" charset="0"/>
              </a:rPr>
              <a:t>about giving opportunity to all interested of instead of engaging only a few? He or she may sing from heart, but may not be best in singing. Singing from heart is important or giving importance to music?</a:t>
            </a:r>
          </a:p>
          <a:p>
            <a:pPr>
              <a:defRPr/>
            </a:pPr>
            <a:r>
              <a:rPr lang="en-US" sz="1800" dirty="0" smtClean="0">
                <a:latin typeface="Garamond" pitchFamily="18" charset="0"/>
              </a:rPr>
              <a:t>What </a:t>
            </a:r>
            <a:r>
              <a:rPr lang="en-US" sz="1800" dirty="0">
                <a:latin typeface="Garamond" pitchFamily="18" charset="0"/>
              </a:rPr>
              <a:t>did Swami say about introducing new bhajans? When children are singing, simple songs should be encouraged, and they can relate. They should understand why they are singing.</a:t>
            </a:r>
          </a:p>
          <a:p>
            <a:pPr marL="0" indent="0">
              <a:buFont typeface="Wingdings" pitchFamily="2" charset="2"/>
              <a:buNone/>
              <a:defRPr/>
            </a:pPr>
            <a:endParaRPr lang="en-US" dirty="0"/>
          </a:p>
          <a:p>
            <a:pPr>
              <a:defRPr/>
            </a:pPr>
            <a:endParaRPr lang="en-US" dirty="0"/>
          </a:p>
        </p:txBody>
      </p:sp>
      <p:pic>
        <p:nvPicPr>
          <p:cNvPr id="25604" name="Picture 7" descr="C:\Users\Srikanth\Desktop\baba27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624887" y="1"/>
            <a:ext cx="519113" cy="4143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7C4E5329-200C-491C-9185-11E7CBEC8107}" type="slidenum">
              <a:rPr lang="en-US" smtClean="0"/>
              <a:pPr/>
              <a:t>9</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968263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41</TotalTime>
  <Words>3731</Words>
  <Application>Microsoft Macintosh PowerPoint</Application>
  <PresentationFormat>On-screen Show (4:3)</PresentationFormat>
  <Paragraphs>394</Paragraphs>
  <Slides>42</Slides>
  <Notes>3</Notes>
  <HiddenSlides>1</HiddenSlides>
  <MMClips>0</MMClips>
  <ScaleCrop>false</ScaleCrop>
  <HeadingPairs>
    <vt:vector size="4" baseType="variant">
      <vt:variant>
        <vt:lpstr>Design Template</vt:lpstr>
      </vt:variant>
      <vt:variant>
        <vt:i4>1</vt:i4>
      </vt:variant>
      <vt:variant>
        <vt:lpstr>Slide Titles</vt:lpstr>
      </vt:variant>
      <vt:variant>
        <vt:i4>42</vt:i4>
      </vt:variant>
    </vt:vector>
  </HeadingPairs>
  <TitlesOfParts>
    <vt:vector size="43" baseType="lpstr">
      <vt:lpstr>Clarity</vt:lpstr>
      <vt:lpstr>Slide 1</vt:lpstr>
      <vt:lpstr>Bhajans – A form of Service</vt:lpstr>
      <vt:lpstr>Region 7 Survey – Your Questions  Segment 1</vt:lpstr>
      <vt:lpstr>Region 7 Questions</vt:lpstr>
      <vt:lpstr>Questions from DC – Group 1</vt:lpstr>
      <vt:lpstr>Questions from Group 2</vt:lpstr>
      <vt:lpstr>Questions from Group 3</vt:lpstr>
      <vt:lpstr>Questions from Group 4</vt:lpstr>
      <vt:lpstr>Questions from Group 5</vt:lpstr>
      <vt:lpstr>Questions from Group 6</vt:lpstr>
      <vt:lpstr>Set - Objectives for Region 7</vt:lpstr>
      <vt:lpstr>Basic building blocks in a Bhajan  Segment 2</vt:lpstr>
      <vt:lpstr>Devotional Songs vs. Sai Bhajans   ( Ground Rules)</vt:lpstr>
      <vt:lpstr>Let us listen to a few Bhajans</vt:lpstr>
      <vt:lpstr>Classifications of Bhajans</vt:lpstr>
      <vt:lpstr>Classifications of Bhajans - Samples</vt:lpstr>
      <vt:lpstr> Sequence of a Bhajan session…</vt:lpstr>
      <vt:lpstr>Sequence of a Bhajan session –Ideal  way</vt:lpstr>
      <vt:lpstr>“How to” of various aspects of  Bhajans    Segment 3</vt:lpstr>
      <vt:lpstr>How to choose Bhajans – a quote</vt:lpstr>
      <vt:lpstr> How to choose bhajans?</vt:lpstr>
      <vt:lpstr>How to practice for singing Bhajans</vt:lpstr>
      <vt:lpstr>Who should sing/lead Bhajans? </vt:lpstr>
      <vt:lpstr>Readiness to sing in the center?</vt:lpstr>
      <vt:lpstr>How to follow Bhajans?</vt:lpstr>
      <vt:lpstr>     How to render this Bhajan?</vt:lpstr>
      <vt:lpstr>How to learn a new bhajan?</vt:lpstr>
      <vt:lpstr>English/Spanish Bhajans</vt:lpstr>
      <vt:lpstr>Bhajan Session - Exceptions </vt:lpstr>
      <vt:lpstr>Instrumental/ Percussion Support for  Bhajans   Segment 4</vt:lpstr>
      <vt:lpstr>Bhajan Session - Role of Harmonium</vt:lpstr>
      <vt:lpstr>Practicing with the Harmonium</vt:lpstr>
      <vt:lpstr>Bhajan Session - Role of Percussion  </vt:lpstr>
      <vt:lpstr>Bhajan Experiences &amp; Best Practices  Segment 5</vt:lpstr>
      <vt:lpstr>Bhajan Experiences (Personal)</vt:lpstr>
      <vt:lpstr>Best Practices</vt:lpstr>
      <vt:lpstr>Best Practices</vt:lpstr>
      <vt:lpstr>Best Practices</vt:lpstr>
      <vt:lpstr>Review of Questions  Closing Segment</vt:lpstr>
      <vt:lpstr>Review of Questions….</vt:lpstr>
      <vt:lpstr>Objectives for Region 7 - Met? </vt:lpstr>
      <vt:lpstr>Offering at thy lotus feet…</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Kumar Sundaram</dc:creator>
  <cp:lastModifiedBy>Prema Rao</cp:lastModifiedBy>
  <cp:revision>31</cp:revision>
  <dcterms:created xsi:type="dcterms:W3CDTF">2015-03-12T18:28:02Z</dcterms:created>
  <dcterms:modified xsi:type="dcterms:W3CDTF">2015-03-12T18:28:38Z</dcterms:modified>
</cp:coreProperties>
</file>