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6" r:id="rId2"/>
    <p:sldId id="257" r:id="rId3"/>
    <p:sldId id="258" r:id="rId4"/>
    <p:sldId id="291" r:id="rId5"/>
    <p:sldId id="28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73" r:id="rId21"/>
    <p:sldId id="274" r:id="rId22"/>
    <p:sldId id="276" r:id="rId23"/>
    <p:sldId id="277" r:id="rId24"/>
    <p:sldId id="278" r:id="rId25"/>
    <p:sldId id="279" r:id="rId26"/>
    <p:sldId id="286" r:id="rId27"/>
    <p:sldId id="281" r:id="rId28"/>
    <p:sldId id="282" r:id="rId29"/>
    <p:sldId id="283" r:id="rId30"/>
    <p:sldId id="289" r:id="rId31"/>
    <p:sldId id="290" r:id="rId32"/>
    <p:sldId id="284" r:id="rId33"/>
    <p:sldId id="285" r:id="rId34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696D3EF-E615-4A0F-9762-C46E22261B55}">
          <p14:sldIdLst>
            <p14:sldId id="256"/>
            <p14:sldId id="257"/>
            <p14:sldId id="258"/>
            <p14:sldId id="291"/>
            <p14:sldId id="288"/>
            <p14:sldId id="259"/>
            <p14:sldId id="260"/>
            <p14:sldId id="261"/>
            <p14:sldId id="262"/>
            <p14:sldId id="263"/>
            <p14:sldId id="264"/>
            <p14:sldId id="265"/>
            <p14:sldId id="292"/>
            <p14:sldId id="293"/>
            <p14:sldId id="294"/>
            <p14:sldId id="295"/>
            <p14:sldId id="296"/>
            <p14:sldId id="297"/>
            <p14:sldId id="298"/>
            <p14:sldId id="273"/>
            <p14:sldId id="274"/>
            <p14:sldId id="276"/>
            <p14:sldId id="277"/>
            <p14:sldId id="278"/>
            <p14:sldId id="279"/>
            <p14:sldId id="286"/>
            <p14:sldId id="281"/>
            <p14:sldId id="282"/>
            <p14:sldId id="283"/>
            <p14:sldId id="289"/>
            <p14:sldId id="290"/>
            <p14:sldId id="284"/>
            <p14:sldId id="285"/>
          </p14:sldIdLst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382" autoAdjust="0"/>
  </p:normalViewPr>
  <p:slideViewPr>
    <p:cSldViewPr snapToGrid="0">
      <p:cViewPr>
        <p:scale>
          <a:sx n="100" d="100"/>
          <a:sy n="100" d="100"/>
        </p:scale>
        <p:origin x="-552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4FBC959F-EE0B-4A3A-AF36-0BD7F8F211C8}" type="datetimeFigureOut">
              <a:rPr lang="en-US" smtClean="0"/>
              <a:t>10/25/15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14CDB506-F294-41A2-A0B0-D769E356E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075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DB506-F294-41A2-A0B0-D769E356E3A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12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DB506-F294-41A2-A0B0-D769E356E3AE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210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46400" y="3124200"/>
            <a:ext cx="8636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46400" y="5056633"/>
            <a:ext cx="8636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00216"/>
            <a:ext cx="2645664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C15B24A6-E872-426F-A8A0-CCDECB3DD8B9}" type="datetimeFigureOut">
              <a:rPr lang="en-US" smtClean="0"/>
              <a:pPr/>
              <a:t>10/25/15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136" y="6300216"/>
            <a:ext cx="5084064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33760" y="6300216"/>
            <a:ext cx="9144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1F82FACC-B831-4197-B134-BC6D40234B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B24A6-E872-426F-A8A0-CCDECB3DD8B9}" type="datetimeFigureOut">
              <a:rPr lang="en-US" smtClean="0"/>
              <a:pPr/>
              <a:t>10/25/15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2FACC-B831-4197-B134-BC6D40234B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6193536" y="1735139"/>
            <a:ext cx="475488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6193536" y="3870960"/>
            <a:ext cx="475488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735142"/>
            <a:ext cx="4754880" cy="40560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735139"/>
            <a:ext cx="475488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B24A6-E872-426F-A8A0-CCDECB3DD8B9}" type="datetimeFigureOut">
              <a:rPr lang="en-US" smtClean="0"/>
              <a:pPr/>
              <a:t>10/25/15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2FACC-B831-4197-B134-BC6D40234B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1219200" y="3870960"/>
            <a:ext cx="475488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6193536" y="1735139"/>
            <a:ext cx="475488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6193536" y="3870960"/>
            <a:ext cx="475488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B24A6-E872-426F-A8A0-CCDECB3DD8B9}" type="datetimeFigureOut">
              <a:rPr lang="en-US" smtClean="0"/>
              <a:pPr/>
              <a:t>10/25/15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2FACC-B831-4197-B134-BC6D40234B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B24A6-E872-426F-A8A0-CCDECB3DD8B9}" type="datetimeFigureOut">
              <a:rPr lang="en-US" smtClean="0"/>
              <a:pPr/>
              <a:t>10/25/15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2FACC-B831-4197-B134-BC6D40234B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690049"/>
            <a:ext cx="4751917" cy="1162051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23000" y="368490"/>
            <a:ext cx="4754880" cy="5627499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199" y="2866034"/>
            <a:ext cx="4751917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B24A6-E872-426F-A8A0-CCDECB3DD8B9}" type="datetimeFigureOut">
              <a:rPr lang="en-US" smtClean="0"/>
              <a:pPr/>
              <a:t>10/25/15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2FACC-B831-4197-B134-BC6D40234B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0061" y="1524001"/>
            <a:ext cx="4754880" cy="1162051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0059" y="2699985"/>
            <a:ext cx="475488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B24A6-E872-426F-A8A0-CCDECB3DD8B9}" type="datetimeFigureOut">
              <a:rPr lang="en-US" smtClean="0"/>
              <a:pPr/>
              <a:t>10/25/15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2FACC-B831-4197-B134-BC6D40234BA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838711" y="505650"/>
            <a:ext cx="5134567" cy="5516275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1078392" y="667564"/>
            <a:ext cx="4624885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417880" y="3520801"/>
            <a:ext cx="5450699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654749" y="3682584"/>
            <a:ext cx="4938812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225976" y="241258"/>
            <a:ext cx="5450699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462845" y="403042"/>
            <a:ext cx="4938812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4579" y="1524001"/>
            <a:ext cx="4754880" cy="1162051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4576" y="2699985"/>
            <a:ext cx="475488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B24A6-E872-426F-A8A0-CCDECB3DD8B9}" type="datetimeFigureOut">
              <a:rPr lang="en-US" smtClean="0"/>
              <a:pPr/>
              <a:t>10/25/15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2FACC-B831-4197-B134-BC6D40234B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762374"/>
            <a:ext cx="9753600" cy="1162051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745717" y="379101"/>
            <a:ext cx="6708436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4928738"/>
            <a:ext cx="9753600" cy="987971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B24A6-E872-426F-A8A0-CCDECB3DD8B9}" type="datetimeFigureOut">
              <a:rPr lang="en-US" smtClean="0"/>
              <a:pPr/>
              <a:t>10/25/15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2FACC-B831-4197-B134-BC6D40234B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997550" y="564564"/>
            <a:ext cx="6204769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762374"/>
            <a:ext cx="9753600" cy="1162051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51583" y="116368"/>
            <a:ext cx="529208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398875" y="305002"/>
            <a:ext cx="4797940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5553980" y="323141"/>
            <a:ext cx="6390257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5781981" y="507668"/>
            <a:ext cx="591048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4926107"/>
            <a:ext cx="97536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B24A6-E872-426F-A8A0-CCDECB3DD8B9}" type="datetimeFigureOut">
              <a:rPr lang="en-US" smtClean="0"/>
              <a:pPr/>
              <a:t>10/25/15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2FACC-B831-4197-B134-BC6D40234B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B24A6-E872-426F-A8A0-CCDECB3DD8B9}" type="datetimeFigureOut">
              <a:rPr lang="en-US" smtClean="0"/>
              <a:pPr/>
              <a:t>10/25/15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2FACC-B831-4197-B134-BC6D40234B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B24A6-E872-426F-A8A0-CCDECB3DD8B9}" type="datetimeFigureOut">
              <a:rPr lang="en-US" smtClean="0"/>
              <a:pPr/>
              <a:t>10/25/15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2FACC-B831-4197-B134-BC6D40234B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8917" y="450853"/>
            <a:ext cx="1128111" cy="535781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450853"/>
            <a:ext cx="79248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B24A6-E872-426F-A8A0-CCDECB3DD8B9}" type="datetimeFigureOut">
              <a:rPr lang="en-US" smtClean="0"/>
              <a:pPr/>
              <a:t>10/25/15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2FACC-B831-4197-B134-BC6D40234B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496288" y="3200400"/>
            <a:ext cx="10695709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81084" y="3833097"/>
            <a:ext cx="62992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81084" y="5056910"/>
            <a:ext cx="6299200" cy="1156587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98745"/>
            <a:ext cx="2641600" cy="273051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C15B24A6-E872-426F-A8A0-CCDECB3DD8B9}" type="datetimeFigureOut">
              <a:rPr lang="en-US" smtClean="0"/>
              <a:pPr/>
              <a:t>10/25/15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83200" y="6298745"/>
            <a:ext cx="5080000" cy="273051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19808" y="6312397"/>
            <a:ext cx="9144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1F82FACC-B831-4197-B134-BC6D40234B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94564"/>
            <a:ext cx="103632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557016"/>
            <a:ext cx="103632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B24A6-E872-426F-A8A0-CCDECB3DD8B9}" type="datetimeFigureOut">
              <a:rPr lang="en-US" smtClean="0"/>
              <a:pPr/>
              <a:t>10/25/15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2FACC-B831-4197-B134-BC6D40234B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950265" y="1689847"/>
            <a:ext cx="11241737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196357"/>
            <a:ext cx="7112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560624"/>
            <a:ext cx="7112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B24A6-E872-426F-A8A0-CCDECB3DD8B9}" type="datetimeFigureOut">
              <a:rPr lang="en-US" smtClean="0"/>
              <a:pPr/>
              <a:t>10/25/15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2FACC-B831-4197-B134-BC6D40234B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3701" y="4069805"/>
            <a:ext cx="7385051" cy="1162051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872477" y="445180"/>
            <a:ext cx="7221663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1143577" y="632632"/>
            <a:ext cx="6679463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10824" y="5230909"/>
            <a:ext cx="7377277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B24A6-E872-426F-A8A0-CCDECB3DD8B9}" type="datetimeFigureOut">
              <a:rPr lang="en-US" smtClean="0"/>
              <a:pPr/>
              <a:t>10/25/15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2FACC-B831-4197-B134-BC6D40234B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735142"/>
            <a:ext cx="4754880" cy="40560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35142"/>
            <a:ext cx="4754880" cy="40560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B24A6-E872-426F-A8A0-CCDECB3DD8B9}" type="datetimeFigureOut">
              <a:rPr lang="en-US" smtClean="0"/>
              <a:pPr/>
              <a:t>10/25/15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2FACC-B831-4197-B134-BC6D40234B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101" y="1419370"/>
            <a:ext cx="42672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96489" y="2174879"/>
            <a:ext cx="475488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73663" y="1419370"/>
            <a:ext cx="42672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5352" y="2174879"/>
            <a:ext cx="475488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B24A6-E872-426F-A8A0-CCDECB3DD8B9}" type="datetimeFigureOut">
              <a:rPr lang="en-US" smtClean="0"/>
              <a:pPr/>
              <a:t>10/25/15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2FACC-B831-4197-B134-BC6D40234BA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6057" y="1897044"/>
            <a:ext cx="4305300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4621" y="1897044"/>
            <a:ext cx="4305300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6057" y="1897044"/>
            <a:ext cx="4305300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4621" y="1897044"/>
            <a:ext cx="4305300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735139"/>
            <a:ext cx="97536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B24A6-E872-426F-A8A0-CCDECB3DD8B9}" type="datetimeFigureOut">
              <a:rPr lang="en-US" smtClean="0"/>
              <a:pPr/>
              <a:t>10/25/15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2FACC-B831-4197-B134-BC6D40234B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1219200" y="3870960"/>
            <a:ext cx="97536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jp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25" Type="http://schemas.openxmlformats.org/officeDocument/2006/relationships/image" Target="../media/image9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2">
            <a:alphaModFix amt="65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7" y="503238"/>
            <a:ext cx="9751484" cy="8683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7" y="1735138"/>
            <a:ext cx="9751484" cy="4056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17917" y="6314467"/>
            <a:ext cx="17272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C15B24A6-E872-426F-A8A0-CCDECB3DD8B9}" type="datetimeFigureOut">
              <a:rPr lang="en-US" smtClean="0"/>
              <a:pPr/>
              <a:t>10/25/15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56817" y="6305799"/>
            <a:ext cx="4957289" cy="2592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28517" y="5476099"/>
            <a:ext cx="1977408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1F82FACC-B831-4197-B134-BC6D40234B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3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5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5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region7saicenters.org/gab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kru93tika@gmail.com" TargetMode="External"/><Relationship Id="rId4" Type="http://schemas.openxmlformats.org/officeDocument/2006/relationships/hyperlink" Target="mailto:blakshmi.82@gmail.com" TargetMode="External"/><Relationship Id="rId5" Type="http://schemas.openxmlformats.org/officeDocument/2006/relationships/hyperlink" Target="mailto:sudhaxr@pacbell.net" TargetMode="External"/><Relationship Id="rId6" Type="http://schemas.openxmlformats.org/officeDocument/2006/relationships/hyperlink" Target="mailto:aditya18aug@gmail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satishlagisetty@gmail.com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theimaginationtree.com/2012/11/top-toy-list-for-2-6-year-olds.html" TargetMode="External"/><Relationship Id="rId4" Type="http://schemas.openxmlformats.org/officeDocument/2006/relationships/hyperlink" Target="http://www.amazon.com/toys/b?ie=UTF8&amp;node=165793011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mazon.com/gp/holidaytoylist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mmonsensemedia.org/lists/50-books-all-kids-should-read-before-theyre-12" TargetMode="External"/><Relationship Id="rId4" Type="http://schemas.openxmlformats.org/officeDocument/2006/relationships/hyperlink" Target="https://www.goodreads.com/list/show/10151.Best_Books_for_All_Ages" TargetMode="External"/><Relationship Id="rId5" Type="http://schemas.openxmlformats.org/officeDocument/2006/relationships/hyperlink" Target="https://www.commonsensemedia.org/lists/bestselling-new-books-on-amazon-for-kids-and-teens" TargetMode="External"/><Relationship Id="rId6" Type="http://schemas.openxmlformats.org/officeDocument/2006/relationships/hyperlink" Target="https://www.commonsensemedia.org/lists/books-with-characters-who-have-physical-or-learning-difficulties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commonsensemedia.org/lists/best-books-for-babies-and-toddler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narunaa@yahoo.com" TargetMode="External"/><Relationship Id="rId4" Type="http://schemas.openxmlformats.org/officeDocument/2006/relationships/hyperlink" Target="mailto:agsankar2000@gmail.com" TargetMode="External"/><Relationship Id="rId5" Type="http://schemas.openxmlformats.org/officeDocument/2006/relationships/hyperlink" Target="mailto:ashagiridharan@gmail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shamalajay@gmail.com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fmconline.org/" TargetMode="External"/><Relationship Id="rId3" Type="http://schemas.openxmlformats.org/officeDocument/2006/relationships/hyperlink" Target="http://www.region7saicenters.org/gab/service.html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anoosomu@yahoo.com" TargetMode="External"/><Relationship Id="rId4" Type="http://schemas.openxmlformats.org/officeDocument/2006/relationships/hyperlink" Target="mailto:lalithaguna@gmail.com" TargetMode="External"/><Relationship Id="rId5" Type="http://schemas.openxmlformats.org/officeDocument/2006/relationships/hyperlink" Target="mailto:sekumar@gmail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shankarxv@gmail.com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region7saicenters.org/gab/signups.html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mailto:brijstoor@gmail.com" TargetMode="External"/><Relationship Id="rId4" Type="http://schemas.openxmlformats.org/officeDocument/2006/relationships/hyperlink" Target="mailto:venu.banda@gmail.com" TargetMode="External"/><Relationship Id="rId5" Type="http://schemas.openxmlformats.org/officeDocument/2006/relationships/hyperlink" Target="mailto:shivakumar.palle@gmail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Relationship Id="rId3" Type="http://schemas.openxmlformats.org/officeDocument/2006/relationships/image" Target="../media/image12.jp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mailto:singaraju21@gmail.com" TargetMode="External"/><Relationship Id="rId4" Type="http://schemas.openxmlformats.org/officeDocument/2006/relationships/hyperlink" Target="mailto:rajeshkatkoori@gmail.com" TargetMode="External"/><Relationship Id="rId5" Type="http://schemas.openxmlformats.org/officeDocument/2006/relationships/hyperlink" Target="mailto:sathyanandb@gmail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ansrus@yahoo.com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mailto:sabareesh.kappagantu@gmail.com" TargetMode="External"/><Relationship Id="rId4" Type="http://schemas.openxmlformats.org/officeDocument/2006/relationships/hyperlink" Target="mailto:ssingh7491@aol.com" TargetMode="External"/><Relationship Id="rId5" Type="http://schemas.openxmlformats.org/officeDocument/2006/relationships/hyperlink" Target="mailto:bhavya.murali@gmail.com" TargetMode="External"/><Relationship Id="rId6" Type="http://schemas.openxmlformats.org/officeDocument/2006/relationships/hyperlink" Target="mailto:Radhika_entertain@yahoo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vignesh.ram@gmail.com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premasai108@gmail.co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boonibala@gmail.com" TargetMode="External"/><Relationship Id="rId4" Type="http://schemas.openxmlformats.org/officeDocument/2006/relationships/hyperlink" Target="mailto:gurugayathri@gmail.com" TargetMode="External"/><Relationship Id="rId5" Type="http://schemas.openxmlformats.org/officeDocument/2006/relationships/hyperlink" Target="mailto:ravikumar_ganapathi@yahoo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mpushkala@gmail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file://localhost/tel/(408)-972-7800" TargetMode="External"/><Relationship Id="rId4" Type="http://schemas.openxmlformats.org/officeDocument/2006/relationships/hyperlink" Target="http://mail.fourpointssiliconvalley.com/edgedesk/cgi-bin/compose.exe?id=014f30c47fb0fbb0bc9e392022ead3086a102&amp;new=&amp;xsl=compose.xsl&amp;to=reservations@fourpointssiliconvalley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starwoodmeeting.com/events/start.action?id=1509286450&amp;key=2F6ACE5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9100" y="3390900"/>
            <a:ext cx="10261600" cy="1914144"/>
          </a:xfrm>
        </p:spPr>
        <p:txBody>
          <a:bodyPr anchor="ctr">
            <a:normAutofit/>
          </a:bodyPr>
          <a:lstStyle/>
          <a:p>
            <a:r>
              <a:rPr lang="en-US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merican Typewriter"/>
                <a:cs typeface="American Typewriter"/>
              </a:rPr>
              <a:t>Global </a:t>
            </a:r>
            <a:r>
              <a:rPr lang="en-US" sz="4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merican Typewriter"/>
                <a:cs typeface="American Typewriter"/>
              </a:rPr>
              <a:t>Akhanda</a:t>
            </a:r>
            <a:r>
              <a:rPr lang="en-US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merican Typewriter"/>
                <a:cs typeface="American Typewriter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merican Typewriter"/>
                <a:cs typeface="American Typewriter"/>
              </a:rPr>
              <a:t>Bhajans</a:t>
            </a:r>
            <a:r>
              <a:rPr lang="en-US" sz="4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merican Typewriter"/>
                <a:cs typeface="American Typewriter"/>
              </a:rPr>
              <a:t> </a:t>
            </a:r>
            <a:r>
              <a:rPr lang="en-US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merican Typewriter"/>
                <a:cs typeface="American Typewriter"/>
              </a:rPr>
              <a:t>2015</a:t>
            </a:r>
            <a:endParaRPr lang="en-US" sz="4000" b="1" dirty="0">
              <a:solidFill>
                <a:schemeClr val="accent1">
                  <a:lumMod val="60000"/>
                  <a:lumOff val="40000"/>
                </a:schemeClr>
              </a:solidFill>
              <a:latin typeface="American Typewriter"/>
              <a:cs typeface="American Typewriter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5306" y="4787901"/>
            <a:ext cx="9817100" cy="1442820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en-US" sz="4800" b="1" dirty="0" smtClean="0"/>
              <a:t>“</a:t>
            </a:r>
            <a:r>
              <a:rPr lang="en-US" sz="2800" b="1" i="1" dirty="0" smtClean="0">
                <a:latin typeface="Avenir Black Oblique"/>
                <a:cs typeface="Avenir Black Oblique"/>
              </a:rPr>
              <a:t>Love </a:t>
            </a:r>
            <a:r>
              <a:rPr lang="en-US" sz="2800" b="1" i="1" dirty="0">
                <a:latin typeface="Avenir Black Oblique"/>
                <a:cs typeface="Avenir Black Oblique"/>
              </a:rPr>
              <a:t>is the Source. Love is the Path. Love is the Goal.</a:t>
            </a:r>
            <a:r>
              <a:rPr lang="en-US" sz="4800" b="1" i="1" dirty="0">
                <a:latin typeface="Avenir Black Oblique"/>
                <a:cs typeface="Avenir Black Oblique"/>
              </a:rPr>
              <a:t>”</a:t>
            </a:r>
          </a:p>
          <a:p>
            <a:pPr algn="ctr"/>
            <a:endParaRPr lang="en-US" sz="2800" b="1" i="1" u="sng" dirty="0">
              <a:latin typeface="Avenir Black Oblique"/>
              <a:cs typeface="Avenir Black Oblique"/>
            </a:endParaRPr>
          </a:p>
          <a:p>
            <a:pPr algn="ctr"/>
            <a:r>
              <a:rPr lang="en-US" sz="2800" b="1" i="1" dirty="0" smtClean="0">
                <a:latin typeface="Avenir Black Oblique"/>
                <a:cs typeface="Avenir Black Oblique"/>
              </a:rPr>
              <a:t>Sub – Theme “Live </a:t>
            </a:r>
            <a:r>
              <a:rPr lang="en-US" sz="2800" b="1" i="1" dirty="0">
                <a:latin typeface="Avenir Black Oblique"/>
                <a:cs typeface="Avenir Black Oblique"/>
              </a:rPr>
              <a:t>in </a:t>
            </a:r>
            <a:r>
              <a:rPr lang="en-US" sz="2800" b="1" i="1" dirty="0" smtClean="0">
                <a:latin typeface="Avenir Black Oblique"/>
                <a:cs typeface="Avenir Black Oblique"/>
              </a:rPr>
              <a:t>Love”</a:t>
            </a:r>
            <a:endParaRPr lang="en-US" sz="2800" b="1" i="1" dirty="0">
              <a:latin typeface="Avenir Black Oblique"/>
              <a:cs typeface="Avenir Black Oblique"/>
            </a:endParaRPr>
          </a:p>
        </p:txBody>
      </p:sp>
    </p:spTree>
    <p:extLst>
      <p:ext uri="{BB962C8B-B14F-4D97-AF65-F5344CB8AC3E}">
        <p14:creationId xmlns:p14="http://schemas.microsoft.com/office/powerpoint/2010/main" val="3525270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55" y="247899"/>
            <a:ext cx="10515600" cy="713397"/>
          </a:xfrm>
        </p:spPr>
        <p:txBody>
          <a:bodyPr/>
          <a:lstStyle/>
          <a:p>
            <a:r>
              <a:rPr lang="en-US" sz="4000" dirty="0">
                <a:latin typeface="Avenir Black Oblique"/>
                <a:cs typeface="Avenir Black Oblique"/>
              </a:rPr>
              <a:t>Devotion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9800" y="876300"/>
            <a:ext cx="10402277" cy="4343593"/>
          </a:xfrm>
        </p:spPr>
        <p:txBody>
          <a:bodyPr/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"/>
            </a:pPr>
            <a:r>
              <a:rPr lang="en-US" b="1" dirty="0" smtClean="0">
                <a:solidFill>
                  <a:srgbClr val="000000"/>
                </a:solidFill>
                <a:latin typeface="Avenir Black Oblique"/>
                <a:cs typeface="Avenir Black Oblique"/>
              </a:rPr>
              <a:t>Sunday November 15th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743884"/>
              </p:ext>
            </p:extLst>
          </p:nvPr>
        </p:nvGraphicFramePr>
        <p:xfrm>
          <a:off x="874578" y="1569916"/>
          <a:ext cx="10251598" cy="5145844"/>
        </p:xfrm>
        <a:graphic>
          <a:graphicData uri="http://schemas.openxmlformats.org/drawingml/2006/table">
            <a:tbl>
              <a:tblPr/>
              <a:tblGrid>
                <a:gridCol w="5125799"/>
                <a:gridCol w="5125799"/>
              </a:tblGrid>
              <a:tr h="5181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SSE Regional [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Trivalley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, Fremont, Concord, San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Francisco]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9: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00 AM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- 10:25 AM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19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Santa Cruz &amp;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Monterey Centers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10:</a:t>
                      </a:r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25 AM </a:t>
                      </a:r>
                      <a:r>
                        <a:rPr lang="ro-R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- 10:50 AM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SSE Regional [CSJ, Elk Grove]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10</a:t>
                      </a:r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:</a:t>
                      </a:r>
                      <a:r>
                        <a:rPr lang="en-US" sz="2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55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AM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- 12:15 PM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78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Fresno Center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12: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15 PM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- 1: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00 PM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Elk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Grove Center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1: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00 PM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- 2: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00 PM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Tri-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Valley Center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2: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00 PM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- 3: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30 PM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Unison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3: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30 PM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- 4: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00 PM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GAB Unity Session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4:00 PM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- 5:30 PM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Rapid Sequence / Closing Prayers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5:30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– 6:00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PM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1297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Avenir Black Oblique"/>
                <a:cs typeface="Avenir Black Oblique"/>
              </a:rPr>
              <a:t>Devotion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7" y="1549401"/>
            <a:ext cx="9677393" cy="383540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  <a:tabLst>
                <a:tab pos="0" algn="l"/>
              </a:tabLst>
            </a:pPr>
            <a:r>
              <a:rPr lang="en-US" dirty="0">
                <a:latin typeface="Avenir Black Oblique"/>
                <a:cs typeface="Avenir Black Oblique"/>
              </a:rPr>
              <a:t>Please follow guidelines </a:t>
            </a:r>
            <a:r>
              <a:rPr lang="en-US" dirty="0" smtClean="0">
                <a:latin typeface="Avenir Black Oblique"/>
                <a:cs typeface="Avenir Black Oblique"/>
              </a:rPr>
              <a:t>that are provided in the website. 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  <a:tabLst>
                <a:tab pos="0" algn="l"/>
              </a:tabLst>
            </a:pPr>
            <a:r>
              <a:rPr lang="en-US" dirty="0">
                <a:latin typeface="Avenir Black Oblique"/>
                <a:cs typeface="Avenir Black Oblique"/>
                <a:hlinkClick r:id="rId2"/>
              </a:rPr>
              <a:t>http://region7saicenters.org/gab</a:t>
            </a:r>
            <a:r>
              <a:rPr lang="en-US" dirty="0" smtClean="0">
                <a:latin typeface="Avenir Black Oblique"/>
                <a:cs typeface="Avenir Black Oblique"/>
                <a:hlinkClick r:id="rId2"/>
              </a:rPr>
              <a:t>/</a:t>
            </a:r>
            <a:r>
              <a:rPr lang="en-US" dirty="0" smtClean="0">
                <a:latin typeface="Avenir Black Oblique"/>
                <a:cs typeface="Avenir Black Oblique"/>
              </a:rPr>
              <a:t> </a:t>
            </a:r>
            <a:r>
              <a:rPr lang="en-US" dirty="0">
                <a:latin typeface="Avenir Black Oblique"/>
                <a:cs typeface="Avenir Black Oblique"/>
              </a:rPr>
              <a:t> 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  <a:tabLst>
                <a:tab pos="0" algn="l"/>
              </a:tabLst>
            </a:pPr>
            <a:r>
              <a:rPr lang="en-US" dirty="0" smtClean="0">
                <a:latin typeface="Avenir Black Oblique"/>
                <a:cs typeface="Avenir Black Oblique"/>
              </a:rPr>
              <a:t>Please </a:t>
            </a:r>
            <a:r>
              <a:rPr lang="en-US" dirty="0">
                <a:latin typeface="Avenir Black Oblique"/>
                <a:cs typeface="Avenir Black Oblique"/>
              </a:rPr>
              <a:t>be present in the </a:t>
            </a:r>
            <a:r>
              <a:rPr lang="en-US" dirty="0" err="1">
                <a:latin typeface="Avenir Black Oblique"/>
                <a:cs typeface="Avenir Black Oblique"/>
              </a:rPr>
              <a:t>bhajan</a:t>
            </a:r>
            <a:r>
              <a:rPr lang="en-US" dirty="0">
                <a:latin typeface="Avenir Black Oblique"/>
                <a:cs typeface="Avenir Black Oblique"/>
              </a:rPr>
              <a:t> hall at least one hour ahead of your </a:t>
            </a:r>
            <a:r>
              <a:rPr lang="en-US" dirty="0" smtClean="0">
                <a:latin typeface="Avenir Black Oblique"/>
                <a:cs typeface="Avenir Black Oblique"/>
              </a:rPr>
              <a:t>center </a:t>
            </a:r>
            <a:r>
              <a:rPr lang="en-US" dirty="0">
                <a:latin typeface="Avenir Black Oblique"/>
                <a:cs typeface="Avenir Black Oblique"/>
              </a:rPr>
              <a:t>slot and one hour after the center slot</a:t>
            </a:r>
            <a:r>
              <a:rPr lang="en-US" dirty="0" smtClean="0">
                <a:latin typeface="Avenir Black Oblique"/>
                <a:cs typeface="Avenir Black Oblique"/>
              </a:rPr>
              <a:t>.</a:t>
            </a:r>
            <a:endParaRPr lang="en-US" dirty="0">
              <a:latin typeface="Avenir Black Oblique"/>
              <a:cs typeface="Avenir Black Oblique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  <a:tabLst>
                <a:tab pos="0" algn="l"/>
              </a:tabLst>
            </a:pPr>
            <a:r>
              <a:rPr lang="en-US" dirty="0">
                <a:latin typeface="Avenir Black Oblique"/>
                <a:cs typeface="Avenir Black Oblique"/>
              </a:rPr>
              <a:t>Musicians - Please tune your instruments ahead of your center </a:t>
            </a:r>
            <a:r>
              <a:rPr lang="en-US" dirty="0" smtClean="0">
                <a:latin typeface="Avenir Black Oblique"/>
                <a:cs typeface="Avenir Black Oblique"/>
              </a:rPr>
              <a:t>slot outside </a:t>
            </a:r>
            <a:r>
              <a:rPr lang="en-US" dirty="0">
                <a:latin typeface="Avenir Black Oblique"/>
                <a:cs typeface="Avenir Black Oblique"/>
              </a:rPr>
              <a:t>of the </a:t>
            </a:r>
            <a:r>
              <a:rPr lang="en-US" dirty="0" err="1">
                <a:latin typeface="Avenir Black Oblique"/>
                <a:cs typeface="Avenir Black Oblique"/>
              </a:rPr>
              <a:t>bhajan</a:t>
            </a:r>
            <a:r>
              <a:rPr lang="en-US" dirty="0">
                <a:latin typeface="Avenir Black Oblique"/>
                <a:cs typeface="Avenir Black Oblique"/>
              </a:rPr>
              <a:t> hall.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505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Avenir Black Oblique"/>
                <a:cs typeface="Avenir Black Oblique"/>
              </a:rPr>
              <a:t>Devotion Team</a:t>
            </a:r>
            <a:endParaRPr lang="en-US" sz="4000" dirty="0">
              <a:latin typeface="Avenir Black Oblique"/>
              <a:cs typeface="Avenir Black Oblique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4198736"/>
              </p:ext>
            </p:extLst>
          </p:nvPr>
        </p:nvGraphicFramePr>
        <p:xfrm>
          <a:off x="1115568" y="1690694"/>
          <a:ext cx="9374632" cy="4700965"/>
        </p:xfrm>
        <a:graphic>
          <a:graphicData uri="http://schemas.openxmlformats.org/drawingml/2006/table">
            <a:tbl>
              <a:tblPr/>
              <a:tblGrid>
                <a:gridCol w="4114502"/>
                <a:gridCol w="5260130"/>
              </a:tblGrid>
              <a:tr h="94019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Satish Lagisetty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  <a:hlinkClick r:id="rId2"/>
                        </a:rPr>
                        <a:t>satishlagisetty@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  <a:hlinkClick r:id="rId2"/>
                        </a:rPr>
                        <a:t>gmail.com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4019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Krutika Puntambekar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  <a:hlinkClick r:id="rId3"/>
                        </a:rPr>
                        <a:t>kru93tika@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  <a:hlinkClick r:id="rId3"/>
                        </a:rPr>
                        <a:t>gmail.com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4019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Lakshmi B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  <a:hlinkClick r:id="rId4"/>
                        </a:rPr>
                        <a:t>blakshmi.82@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  <a:hlinkClick r:id="rId4"/>
                        </a:rPr>
                        <a:t>gmail.com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4019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Sudha</a:t>
                      </a:r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Rajagopal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  <a:hlinkClick r:id="rId5"/>
                        </a:rPr>
                        <a:t>sudhaxr@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  <a:hlinkClick r:id="rId5"/>
                        </a:rPr>
                        <a:t>pacbell.net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4019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Aditya</a:t>
                      </a:r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Kurulkar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  <a:hlinkClick r:id="rId6"/>
                        </a:rPr>
                        <a:t>aditya18aug@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  <a:hlinkClick r:id="rId6"/>
                        </a:rPr>
                        <a:t>gmail.com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6557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Avenir Black Oblique"/>
                <a:cs typeface="Avenir Black Oblique"/>
              </a:rPr>
              <a:t>SSE</a:t>
            </a:r>
            <a:endParaRPr lang="en-US" sz="4800" dirty="0">
              <a:latin typeface="Avenir Black Oblique"/>
              <a:cs typeface="Avenir Black Obliqu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1">
                  <a:lumMod val="40000"/>
                  <a:lumOff val="60000"/>
                </a:schemeClr>
              </a:buClr>
              <a:buFont typeface="Wingdings" charset="2"/>
              <a:buChar char="u"/>
            </a:pPr>
            <a:r>
              <a:rPr lang="en-US" dirty="0">
                <a:latin typeface="Avenir Black Oblique"/>
                <a:cs typeface="Avenir Black Oblique"/>
              </a:rPr>
              <a:t>Fun-filled SSE program for </a:t>
            </a:r>
            <a:r>
              <a:rPr lang="en-US" dirty="0" smtClean="0">
                <a:latin typeface="Avenir Black Oblique"/>
                <a:cs typeface="Avenir Black Oblique"/>
              </a:rPr>
              <a:t>Groups </a:t>
            </a:r>
            <a:r>
              <a:rPr lang="en-US" dirty="0">
                <a:latin typeface="Avenir Black Oblique"/>
                <a:cs typeface="Avenir Black Oblique"/>
              </a:rPr>
              <a:t>1 to 4 </a:t>
            </a:r>
          </a:p>
          <a:p>
            <a:pPr>
              <a:buClr>
                <a:schemeClr val="accent1">
                  <a:lumMod val="40000"/>
                  <a:lumOff val="60000"/>
                </a:schemeClr>
              </a:buClr>
              <a:buFont typeface="Wingdings" charset="2"/>
              <a:buChar char="u"/>
            </a:pPr>
            <a:endParaRPr lang="en-US" dirty="0">
              <a:latin typeface="Avenir Black Oblique"/>
              <a:cs typeface="Avenir Black Oblique"/>
            </a:endParaRPr>
          </a:p>
          <a:p>
            <a:pPr>
              <a:buClr>
                <a:schemeClr val="accent1">
                  <a:lumMod val="40000"/>
                  <a:lumOff val="60000"/>
                </a:schemeClr>
              </a:buClr>
              <a:buFont typeface="Wingdings" charset="2"/>
              <a:buChar char="u"/>
            </a:pPr>
            <a:r>
              <a:rPr lang="en-US" dirty="0">
                <a:latin typeface="Avenir Black Oblique"/>
                <a:cs typeface="Avenir Black Oblique"/>
              </a:rPr>
              <a:t>Sunday </a:t>
            </a:r>
            <a:r>
              <a:rPr lang="en-US" dirty="0" smtClean="0">
                <a:latin typeface="Avenir Black Oblique"/>
                <a:cs typeface="Avenir Black Oblique"/>
              </a:rPr>
              <a:t>November 15, 2015  </a:t>
            </a:r>
            <a:r>
              <a:rPr lang="en-US" dirty="0">
                <a:latin typeface="Avenir Black Oblique"/>
                <a:cs typeface="Avenir Black Oblique"/>
              </a:rPr>
              <a:t>from </a:t>
            </a:r>
            <a:r>
              <a:rPr lang="en-US" dirty="0" smtClean="0">
                <a:latin typeface="Avenir Black Oblique"/>
                <a:cs typeface="Avenir Black Oblique"/>
              </a:rPr>
              <a:t>10:00 </a:t>
            </a:r>
            <a:r>
              <a:rPr lang="en-US" dirty="0">
                <a:latin typeface="Avenir Black Oblique"/>
                <a:cs typeface="Avenir Black Oblique"/>
              </a:rPr>
              <a:t>AM – 6:00 </a:t>
            </a:r>
            <a:r>
              <a:rPr lang="en-US" dirty="0" smtClean="0">
                <a:latin typeface="Avenir Black Oblique"/>
                <a:cs typeface="Avenir Black Oblique"/>
              </a:rPr>
              <a:t>PM</a:t>
            </a:r>
          </a:p>
          <a:p>
            <a:pPr>
              <a:buClr>
                <a:schemeClr val="accent1">
                  <a:lumMod val="40000"/>
                  <a:lumOff val="60000"/>
                </a:schemeClr>
              </a:buClr>
              <a:buNone/>
            </a:pPr>
            <a:endParaRPr lang="en-US" dirty="0" smtClean="0">
              <a:latin typeface="Avenir Black Oblique"/>
              <a:cs typeface="Avenir Black Oblique"/>
            </a:endParaRPr>
          </a:p>
          <a:p>
            <a:pPr>
              <a:buClr>
                <a:schemeClr val="accent1">
                  <a:lumMod val="40000"/>
                  <a:lumOff val="60000"/>
                </a:schemeClr>
              </a:buClr>
              <a:buFont typeface="Wingdings" charset="2"/>
              <a:buChar char="u"/>
            </a:pPr>
            <a:r>
              <a:rPr lang="en-US" dirty="0" smtClean="0">
                <a:latin typeface="Avenir Black Oblique"/>
                <a:cs typeface="Avenir Black Oblique"/>
              </a:rPr>
              <a:t>Details of program </a:t>
            </a:r>
            <a:r>
              <a:rPr lang="en-US" dirty="0" smtClean="0">
                <a:latin typeface="Avenir Black Oblique"/>
                <a:cs typeface="Avenir Black Oblique"/>
              </a:rPr>
              <a:t>in upcoming slides</a:t>
            </a:r>
            <a:endParaRPr lang="en-US" dirty="0">
              <a:latin typeface="Avenir Black Oblique"/>
              <a:cs typeface="Avenir Black Oblique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250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4272"/>
            <a:ext cx="10515600" cy="1325563"/>
          </a:xfrm>
        </p:spPr>
        <p:txBody>
          <a:bodyPr/>
          <a:lstStyle/>
          <a:p>
            <a:r>
              <a:rPr lang="en-US" sz="4800" dirty="0">
                <a:latin typeface="Avenir Black Oblique"/>
                <a:cs typeface="Avenir Black Oblique"/>
              </a:rPr>
              <a:t>SSE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7307" y="1722438"/>
            <a:ext cx="9751484" cy="4056063"/>
          </a:xfrm>
        </p:spPr>
        <p:txBody>
          <a:bodyPr/>
          <a:lstStyle/>
          <a:p>
            <a:pPr>
              <a:buClr>
                <a:schemeClr val="accent1">
                  <a:lumMod val="40000"/>
                  <a:lumOff val="60000"/>
                </a:schemeClr>
              </a:buClr>
              <a:buFont typeface="Wingdings" charset="2"/>
              <a:buChar char="u"/>
            </a:pPr>
            <a:r>
              <a:rPr lang="en-US" b="1" dirty="0" smtClean="0">
                <a:latin typeface="Avenir Black Oblique"/>
                <a:cs typeface="Avenir Black Oblique"/>
              </a:rPr>
              <a:t>Saturday</a:t>
            </a:r>
            <a:r>
              <a:rPr lang="en-US" dirty="0" smtClean="0">
                <a:latin typeface="Avenir Black Oblique"/>
                <a:cs typeface="Avenir Black Oblique"/>
              </a:rPr>
              <a:t>, November 14, 2015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552820"/>
              </p:ext>
            </p:extLst>
          </p:nvPr>
        </p:nvGraphicFramePr>
        <p:xfrm>
          <a:off x="932693" y="2370667"/>
          <a:ext cx="10049260" cy="4316817"/>
        </p:xfrm>
        <a:graphic>
          <a:graphicData uri="http://schemas.openxmlformats.org/drawingml/2006/table">
            <a:tbl>
              <a:tblPr/>
              <a:tblGrid>
                <a:gridCol w="3017007"/>
                <a:gridCol w="1299633"/>
                <a:gridCol w="1642534"/>
                <a:gridCol w="4090086"/>
              </a:tblGrid>
              <a:tr h="12200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dirty="0" smtClean="0">
                          <a:effectLst/>
                          <a:latin typeface="Avenir Black Oblique"/>
                          <a:cs typeface="Avenir Black Oblique"/>
                        </a:rPr>
                        <a:t>6:15 PM – 6:45 PM</a:t>
                      </a:r>
                      <a:endParaRPr lang="en-US" sz="2400" dirty="0"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9051" marR="19051" marT="19051" marB="190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dirty="0" smtClean="0">
                          <a:effectLst/>
                          <a:latin typeface="Avenir Black Oblique"/>
                          <a:cs typeface="Avenir Black Oblique"/>
                        </a:rPr>
                        <a:t>SSE Children </a:t>
                      </a:r>
                      <a:endParaRPr lang="en-US" sz="2400" dirty="0"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9051" marR="19051" marT="19051" marB="190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dirty="0">
                          <a:effectLst/>
                          <a:latin typeface="Avenir Black Oblique"/>
                          <a:cs typeface="Avenir Black Oblique"/>
                        </a:rPr>
                        <a:t>Dining Hall</a:t>
                      </a:r>
                    </a:p>
                  </a:txBody>
                  <a:tcPr marL="19051" marR="19051" marT="19051" marB="190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dirty="0">
                          <a:effectLst/>
                          <a:latin typeface="Avenir Black Oblique"/>
                          <a:cs typeface="Avenir Black Oblique"/>
                        </a:rPr>
                        <a:t>Dinner with parents</a:t>
                      </a:r>
                    </a:p>
                  </a:txBody>
                  <a:tcPr marL="19051" marR="19051" marT="19051" marB="190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9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dirty="0" smtClean="0">
                          <a:effectLst/>
                          <a:latin typeface="Avenir Black Oblique"/>
                          <a:cs typeface="Avenir Black Oblique"/>
                        </a:rPr>
                        <a:t>6:45 PM</a:t>
                      </a:r>
                      <a:endParaRPr lang="en-US" sz="2400" dirty="0"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9051" marR="19051" marT="19051" marB="190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dirty="0" err="1" smtClean="0">
                          <a:effectLst/>
                          <a:latin typeface="Avenir Black Oblique"/>
                          <a:cs typeface="Avenir Black Oblique"/>
                        </a:rPr>
                        <a:t>Bhaja</a:t>
                      </a:r>
                      <a:r>
                        <a:rPr lang="en-US" sz="2400" baseline="0" dirty="0" err="1" smtClean="0">
                          <a:effectLst/>
                          <a:latin typeface="Avenir Black Oblique"/>
                          <a:cs typeface="Avenir Black Oblique"/>
                        </a:rPr>
                        <a:t>n</a:t>
                      </a:r>
                      <a:r>
                        <a:rPr lang="en-US" sz="2400" baseline="0" dirty="0" smtClean="0">
                          <a:effectLst/>
                          <a:latin typeface="Avenir Black Oblique"/>
                          <a:cs typeface="Avenir Black Oblique"/>
                        </a:rPr>
                        <a:t> Leaders</a:t>
                      </a:r>
                      <a:endParaRPr lang="en-US" sz="2400" dirty="0"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9051" marR="19051" marT="19051" marB="190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dirty="0" smtClean="0">
                          <a:effectLst/>
                          <a:latin typeface="Avenir Black Oblique"/>
                          <a:cs typeface="Avenir Black Oblique"/>
                        </a:rPr>
                        <a:t>Line up in Hallway</a:t>
                      </a:r>
                      <a:endParaRPr lang="en-US" sz="2400" dirty="0"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9051" marR="19051" marT="19051" marB="190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Sacramento, Peninsula,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 San Jose, Oakland SSE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915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dirty="0">
                          <a:effectLst/>
                          <a:latin typeface="Avenir Black Oblique"/>
                          <a:cs typeface="Avenir Black Oblique"/>
                        </a:rPr>
                        <a:t>7:</a:t>
                      </a:r>
                      <a:r>
                        <a:rPr lang="en-US" sz="2400" b="1" dirty="0" smtClean="0">
                          <a:effectLst/>
                          <a:latin typeface="Avenir Black Oblique"/>
                          <a:cs typeface="Avenir Black Oblique"/>
                        </a:rPr>
                        <a:t>30 PM – 8:30 PM</a:t>
                      </a:r>
                      <a:endParaRPr lang="en-US" sz="2400" b="1" dirty="0"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9051" marR="19051" marT="19051" marB="190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dirty="0">
                          <a:effectLst/>
                          <a:latin typeface="Avenir Black Oblique"/>
                          <a:cs typeface="Avenir Black Oblique"/>
                        </a:rPr>
                        <a:t>All</a:t>
                      </a:r>
                    </a:p>
                  </a:txBody>
                  <a:tcPr marL="19051" marR="19051" marT="19051" marB="190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dirty="0" err="1">
                          <a:effectLst/>
                          <a:latin typeface="Avenir Black Oblique"/>
                          <a:cs typeface="Avenir Black Oblique"/>
                        </a:rPr>
                        <a:t>Bhajan</a:t>
                      </a:r>
                      <a:r>
                        <a:rPr lang="en-US" sz="2400" dirty="0">
                          <a:effectLst/>
                          <a:latin typeface="Avenir Black Oblique"/>
                          <a:cs typeface="Avenir Black Oblique"/>
                        </a:rPr>
                        <a:t> Hall</a:t>
                      </a:r>
                    </a:p>
                  </a:txBody>
                  <a:tcPr marL="19051" marR="19051" marT="19051" marB="190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effectLst/>
                          <a:latin typeface="Avenir Black Oblique"/>
                          <a:cs typeface="Avenir Black Oblique"/>
                        </a:rPr>
                        <a:t>SSE </a:t>
                      </a:r>
                      <a:r>
                        <a:rPr lang="en-US" sz="2400" b="1" dirty="0" smtClean="0">
                          <a:effectLst/>
                          <a:latin typeface="Avenir Black Oblique"/>
                          <a:cs typeface="Avenir Black Oblique"/>
                        </a:rPr>
                        <a:t>Slot 1 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-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Sacramento, Peninsula, San Jose, Oakland</a:t>
                      </a:r>
                    </a:p>
                    <a:p>
                      <a:pPr algn="ctr" fontAlgn="ctr"/>
                      <a:endParaRPr lang="en-US" sz="2400" dirty="0"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9051" marR="19051" marT="19051" marB="190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3585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79627"/>
          </a:xfrm>
        </p:spPr>
        <p:txBody>
          <a:bodyPr/>
          <a:lstStyle/>
          <a:p>
            <a:r>
              <a:rPr lang="en-US" sz="4800" dirty="0">
                <a:latin typeface="Avenir Black Oblique"/>
                <a:cs typeface="Avenir Black Oblique"/>
              </a:rPr>
              <a:t>SSE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0987"/>
            <a:ext cx="10527323" cy="5003577"/>
          </a:xfrm>
        </p:spPr>
        <p:txBody>
          <a:bodyPr/>
          <a:lstStyle/>
          <a:p>
            <a:pPr>
              <a:buClr>
                <a:schemeClr val="accent1">
                  <a:lumMod val="40000"/>
                  <a:lumOff val="60000"/>
                </a:schemeClr>
              </a:buClr>
              <a:buFont typeface="Wingdings" charset="2"/>
              <a:buChar char="u"/>
            </a:pPr>
            <a:r>
              <a:rPr lang="en-US" b="1" dirty="0">
                <a:solidFill>
                  <a:srgbClr val="000000"/>
                </a:solidFill>
                <a:latin typeface="Avenir Black Oblique"/>
                <a:cs typeface="Avenir Black Oblique"/>
              </a:rPr>
              <a:t>Sunday</a:t>
            </a:r>
            <a:r>
              <a:rPr lang="en-US" dirty="0">
                <a:latin typeface="Avenir Black Oblique"/>
                <a:cs typeface="Avenir Black Oblique"/>
              </a:rPr>
              <a:t>, </a:t>
            </a:r>
            <a:r>
              <a:rPr lang="en-US" dirty="0" smtClean="0">
                <a:latin typeface="Avenir Black Oblique"/>
                <a:cs typeface="Avenir Black Oblique"/>
              </a:rPr>
              <a:t>November 15, 2015</a:t>
            </a:r>
            <a:endParaRPr lang="en-US" dirty="0">
              <a:latin typeface="Avenir Black Oblique"/>
              <a:cs typeface="Avenir Black Oblique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3971"/>
              </p:ext>
            </p:extLst>
          </p:nvPr>
        </p:nvGraphicFramePr>
        <p:xfrm>
          <a:off x="304800" y="1727290"/>
          <a:ext cx="11745085" cy="4615238"/>
        </p:xfrm>
        <a:graphic>
          <a:graphicData uri="http://schemas.openxmlformats.org/drawingml/2006/table">
            <a:tbl>
              <a:tblPr/>
              <a:tblGrid>
                <a:gridCol w="3269207"/>
                <a:gridCol w="1580870"/>
                <a:gridCol w="2237471"/>
                <a:gridCol w="4657537"/>
              </a:tblGrid>
              <a:tr h="5651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dirty="0" smtClean="0">
                          <a:effectLst/>
                          <a:latin typeface="Avenir Black Oblique"/>
                          <a:cs typeface="Avenir Black Oblique"/>
                        </a:rPr>
                        <a:t>7:30 AM to</a:t>
                      </a:r>
                      <a:r>
                        <a:rPr lang="en-US" sz="2400" baseline="0" dirty="0" smtClean="0">
                          <a:effectLst/>
                          <a:latin typeface="Avenir Black Oblique"/>
                          <a:cs typeface="Avenir Black Oblique"/>
                        </a:rPr>
                        <a:t> </a:t>
                      </a:r>
                      <a:r>
                        <a:rPr lang="en-US" sz="2400" dirty="0" smtClean="0">
                          <a:effectLst/>
                          <a:latin typeface="Avenir Black Oblique"/>
                          <a:cs typeface="Avenir Black Oblique"/>
                        </a:rPr>
                        <a:t>8:15 AM</a:t>
                      </a:r>
                      <a:endParaRPr lang="en-US" sz="2400" dirty="0"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0749" marR="10749" marT="10749" marB="10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>
                          <a:effectLst/>
                          <a:latin typeface="Avenir Black Oblique"/>
                          <a:cs typeface="Avenir Black Oblique"/>
                        </a:rPr>
                        <a:t>All</a:t>
                      </a:r>
                    </a:p>
                  </a:txBody>
                  <a:tcPr marL="10749" marR="10749" marT="10749" marB="10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>
                          <a:effectLst/>
                          <a:latin typeface="Avenir Black Oblique"/>
                          <a:cs typeface="Avenir Black Oblique"/>
                        </a:rPr>
                        <a:t>Dining Hall</a:t>
                      </a:r>
                    </a:p>
                  </a:txBody>
                  <a:tcPr marL="10749" marR="10749" marT="10749" marB="10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>
                          <a:effectLst/>
                          <a:latin typeface="Avenir Black Oblique"/>
                          <a:cs typeface="Avenir Black Oblique"/>
                        </a:rPr>
                        <a:t>Breakfast with parents</a:t>
                      </a:r>
                    </a:p>
                  </a:txBody>
                  <a:tcPr marL="10749" marR="10749" marT="10749" marB="10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774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dirty="0" smtClean="0">
                          <a:effectLst/>
                          <a:latin typeface="Avenir Black Oblique"/>
                          <a:cs typeface="Avenir Black Oblique"/>
                        </a:rPr>
                        <a:t>8:15 AM</a:t>
                      </a:r>
                      <a:endParaRPr lang="en-US" sz="2400" dirty="0"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0749" marR="10749" marT="10749" marB="10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dirty="0" err="1" smtClean="0">
                          <a:effectLst/>
                          <a:latin typeface="Avenir Black Oblique"/>
                          <a:cs typeface="Avenir Black Oblique"/>
                        </a:rPr>
                        <a:t>Bhajan</a:t>
                      </a:r>
                      <a:r>
                        <a:rPr lang="en-US" sz="2200" baseline="0" dirty="0" smtClean="0">
                          <a:effectLst/>
                          <a:latin typeface="Avenir Black Oblique"/>
                          <a:cs typeface="Avenir Black Oblique"/>
                        </a:rPr>
                        <a:t> Leaders</a:t>
                      </a:r>
                      <a:endParaRPr lang="en-US" sz="2200" dirty="0"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0749" marR="10749" marT="10749" marB="10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dirty="0" smtClean="0">
                          <a:effectLst/>
                          <a:latin typeface="Avenir Black Oblique"/>
                          <a:cs typeface="Avenir Black Oblique"/>
                        </a:rPr>
                        <a:t>Line up in Hallway</a:t>
                      </a:r>
                      <a:endParaRPr lang="en-US" sz="2200" dirty="0"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0749" marR="10749" marT="10749" marB="10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Trivalley</a:t>
                      </a:r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, Fremont, Concord, San Francisco SSE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22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9: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00 AM 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- 10:25 AM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dirty="0" smtClean="0">
                          <a:effectLst/>
                          <a:latin typeface="Avenir Black Oblique"/>
                          <a:cs typeface="Avenir Black Oblique"/>
                        </a:rPr>
                        <a:t>All</a:t>
                      </a:r>
                      <a:endParaRPr lang="en-US" sz="2200" dirty="0"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0749" marR="10749" marT="10749" marB="10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dirty="0" err="1">
                          <a:effectLst/>
                          <a:latin typeface="Avenir Black Oblique"/>
                          <a:cs typeface="Avenir Black Oblique"/>
                        </a:rPr>
                        <a:t>Bhajan</a:t>
                      </a:r>
                      <a:r>
                        <a:rPr lang="en-US" sz="2200" dirty="0">
                          <a:effectLst/>
                          <a:latin typeface="Avenir Black Oblique"/>
                          <a:cs typeface="Avenir Black Oblique"/>
                        </a:rPr>
                        <a:t> Hall</a:t>
                      </a:r>
                    </a:p>
                  </a:txBody>
                  <a:tcPr marL="10749" marR="10749" marT="10749" marB="10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SSE Slot</a:t>
                      </a:r>
                      <a:r>
                        <a:rPr lang="en-US" sz="2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 2 </a:t>
                      </a:r>
                      <a:r>
                        <a:rPr lang="en-US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-Trivalley, Fremont, Concord, San Francisco 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0749" marR="10749" marT="10749" marB="10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012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dirty="0" smtClean="0">
                          <a:effectLst/>
                          <a:latin typeface="Avenir Black Oblique"/>
                          <a:cs typeface="Avenir Black Oblique"/>
                        </a:rPr>
                        <a:t>10:00 AM</a:t>
                      </a:r>
                      <a:endParaRPr lang="en-US" sz="2400" dirty="0"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0749" marR="10749" marT="10749" marB="10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dirty="0" smtClean="0">
                          <a:effectLst/>
                          <a:latin typeface="Avenir Black Oblique"/>
                          <a:cs typeface="Avenir Black Oblique"/>
                        </a:rPr>
                        <a:t>All</a:t>
                      </a:r>
                      <a:r>
                        <a:rPr lang="en-US" sz="2200" baseline="0" dirty="0" smtClean="0">
                          <a:effectLst/>
                          <a:latin typeface="Avenir Black Oblique"/>
                          <a:cs typeface="Avenir Black Oblique"/>
                        </a:rPr>
                        <a:t> </a:t>
                      </a:r>
                      <a:endParaRPr lang="en-US" sz="2200" dirty="0"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0749" marR="10749" marT="10749" marB="10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dirty="0" smtClean="0">
                          <a:effectLst/>
                          <a:latin typeface="Avenir Black Oblique"/>
                          <a:cs typeface="Avenir Black Oblique"/>
                        </a:rPr>
                        <a:t>Mission Room (2</a:t>
                      </a:r>
                      <a:r>
                        <a:rPr lang="en-US" sz="2200" baseline="30000" dirty="0" smtClean="0">
                          <a:effectLst/>
                          <a:latin typeface="Avenir Black Oblique"/>
                          <a:cs typeface="Avenir Black Oblique"/>
                        </a:rPr>
                        <a:t>nd</a:t>
                      </a:r>
                      <a:r>
                        <a:rPr lang="en-US" sz="2200" dirty="0" smtClean="0">
                          <a:effectLst/>
                          <a:latin typeface="Avenir Black Oblique"/>
                          <a:cs typeface="Avenir Black Oblique"/>
                        </a:rPr>
                        <a:t> Floor)</a:t>
                      </a:r>
                      <a:endParaRPr lang="en-US" sz="2200" dirty="0"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0749" marR="10749" marT="10749" marB="10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dirty="0">
                          <a:effectLst/>
                          <a:latin typeface="Avenir Black Oblique"/>
                          <a:cs typeface="Avenir Black Oblique"/>
                        </a:rPr>
                        <a:t>Registration for </a:t>
                      </a:r>
                      <a:r>
                        <a:rPr lang="en-US" sz="2200" dirty="0" smtClean="0">
                          <a:effectLst/>
                          <a:latin typeface="Avenir Black Oblique"/>
                          <a:cs typeface="Avenir Black Oblique"/>
                        </a:rPr>
                        <a:t>children</a:t>
                      </a:r>
                      <a:r>
                        <a:rPr lang="en-US" sz="2200" dirty="0">
                          <a:effectLst/>
                          <a:latin typeface="Avenir Black Oblique"/>
                          <a:cs typeface="Avenir Black Oblique"/>
                        </a:rPr>
                        <a:t> </a:t>
                      </a:r>
                      <a:br>
                        <a:rPr lang="en-US" sz="2200" dirty="0">
                          <a:effectLst/>
                          <a:latin typeface="Avenir Black Oblique"/>
                          <a:cs typeface="Avenir Black Oblique"/>
                        </a:rPr>
                      </a:br>
                      <a:r>
                        <a:rPr lang="en-US" sz="2200" dirty="0">
                          <a:effectLst/>
                          <a:latin typeface="Avenir Black Oblique"/>
                          <a:cs typeface="Avenir Black Oblique"/>
                        </a:rPr>
                        <a:t>not in </a:t>
                      </a:r>
                      <a:r>
                        <a:rPr lang="en-US" sz="2200" dirty="0" err="1">
                          <a:effectLst/>
                          <a:latin typeface="Avenir Black Oblique"/>
                          <a:cs typeface="Avenir Black Oblique"/>
                        </a:rPr>
                        <a:t>Bhajan</a:t>
                      </a:r>
                      <a:r>
                        <a:rPr lang="en-US" sz="2200" dirty="0">
                          <a:effectLst/>
                          <a:latin typeface="Avenir Black Oblique"/>
                          <a:cs typeface="Avenir Black Oblique"/>
                        </a:rPr>
                        <a:t> </a:t>
                      </a:r>
                      <a:r>
                        <a:rPr lang="en-US" sz="2200" dirty="0" smtClean="0">
                          <a:effectLst/>
                          <a:latin typeface="Avenir Black Oblique"/>
                          <a:cs typeface="Avenir Black Oblique"/>
                        </a:rPr>
                        <a:t>Hall</a:t>
                      </a:r>
                      <a:endParaRPr lang="en-US" sz="2200" dirty="0"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0749" marR="10749" marT="10749" marB="10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971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dirty="0" smtClean="0">
                          <a:effectLst/>
                          <a:latin typeface="Avenir Black Oblique"/>
                          <a:cs typeface="Avenir Black Oblique"/>
                        </a:rPr>
                        <a:t>10:15 AM</a:t>
                      </a:r>
                      <a:endParaRPr lang="en-US" sz="2400" dirty="0"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0749" marR="10749" marT="10749" marB="10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dirty="0" err="1" smtClean="0">
                          <a:effectLst/>
                          <a:latin typeface="Avenir Black Oblique"/>
                          <a:cs typeface="Avenir Black Oblique"/>
                        </a:rPr>
                        <a:t>Bhajan</a:t>
                      </a:r>
                      <a:r>
                        <a:rPr lang="en-US" sz="2200" baseline="0" dirty="0" smtClean="0">
                          <a:effectLst/>
                          <a:latin typeface="Avenir Black Oblique"/>
                          <a:cs typeface="Avenir Black Oblique"/>
                        </a:rPr>
                        <a:t> Leaders</a:t>
                      </a:r>
                      <a:endParaRPr lang="en-US" sz="2200" dirty="0"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0749" marR="10749" marT="10749" marB="10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dirty="0" smtClean="0">
                          <a:effectLst/>
                          <a:latin typeface="Avenir Black Oblique"/>
                          <a:cs typeface="Avenir Black Oblique"/>
                        </a:rPr>
                        <a:t>Line up in Hallway</a:t>
                      </a:r>
                      <a:endParaRPr lang="en-US" sz="2200" dirty="0"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0749" marR="10749" marT="10749" marB="10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CSJ, Elk Grove SSE</a:t>
                      </a:r>
                      <a:endParaRPr lang="en-US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venir Black Oblique"/>
                        <a:cs typeface="Avenir Black Oblique"/>
                      </a:endParaRPr>
                    </a:p>
                    <a:p>
                      <a:pPr algn="ctr" fontAlgn="ctr"/>
                      <a:endParaRPr lang="en-US" sz="2200" dirty="0"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0749" marR="10749" marT="10749" marB="10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58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10:55 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- 12:15 PM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err="1" smtClean="0">
                          <a:effectLst/>
                          <a:latin typeface="Avenir Black Oblique"/>
                          <a:cs typeface="Avenir Black Oblique"/>
                        </a:rPr>
                        <a:t>Bhajan</a:t>
                      </a:r>
                      <a:r>
                        <a:rPr lang="en-US" sz="2200" baseline="0" dirty="0" smtClean="0">
                          <a:effectLst/>
                          <a:latin typeface="Avenir Black Oblique"/>
                          <a:cs typeface="Avenir Black Oblique"/>
                        </a:rPr>
                        <a:t> Leaders</a:t>
                      </a:r>
                      <a:endParaRPr lang="en-US" sz="2200" dirty="0"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0749" marR="10749" marT="10749" marB="10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dirty="0" err="1" smtClean="0">
                          <a:effectLst/>
                          <a:latin typeface="Avenir Black Oblique"/>
                          <a:cs typeface="Avenir Black Oblique"/>
                        </a:rPr>
                        <a:t>Bhajan</a:t>
                      </a:r>
                      <a:r>
                        <a:rPr lang="en-US" sz="2200" baseline="0" dirty="0" smtClean="0">
                          <a:effectLst/>
                          <a:latin typeface="Avenir Black Oblique"/>
                          <a:cs typeface="Avenir Black Oblique"/>
                        </a:rPr>
                        <a:t> Hall</a:t>
                      </a:r>
                      <a:endParaRPr lang="en-US" sz="2200" dirty="0"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0749" marR="10749" marT="10749" marB="10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1" dirty="0" smtClean="0">
                          <a:effectLst/>
                          <a:latin typeface="Avenir Black Oblique"/>
                          <a:cs typeface="Avenir Black Oblique"/>
                        </a:rPr>
                        <a:t>SSE Slot</a:t>
                      </a:r>
                      <a:r>
                        <a:rPr lang="en-US" sz="2200" b="1" baseline="0" dirty="0" smtClean="0">
                          <a:effectLst/>
                          <a:latin typeface="Avenir Black Oblique"/>
                          <a:cs typeface="Avenir Black Oblique"/>
                        </a:rPr>
                        <a:t> 3 - </a:t>
                      </a:r>
                      <a:r>
                        <a:rPr lang="en-US" sz="2200" b="1" dirty="0" smtClean="0">
                          <a:effectLst/>
                          <a:latin typeface="Avenir Black Oblique"/>
                          <a:cs typeface="Avenir Black Oblique"/>
                        </a:rPr>
                        <a:t>CSJ, Elk </a:t>
                      </a:r>
                      <a:r>
                        <a:rPr lang="en-US" sz="2200" b="1" dirty="0">
                          <a:effectLst/>
                          <a:latin typeface="Avenir Black Oblique"/>
                          <a:cs typeface="Avenir Black Oblique"/>
                        </a:rPr>
                        <a:t>Grove </a:t>
                      </a:r>
                    </a:p>
                  </a:txBody>
                  <a:tcPr marL="10749" marR="10749" marT="10749" marB="10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225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79627"/>
          </a:xfrm>
        </p:spPr>
        <p:txBody>
          <a:bodyPr/>
          <a:lstStyle/>
          <a:p>
            <a:r>
              <a:rPr lang="en-US" sz="4800" dirty="0">
                <a:latin typeface="Avenir Black Oblique"/>
                <a:cs typeface="Avenir Black Oblique"/>
              </a:rPr>
              <a:t>SSE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0987"/>
            <a:ext cx="10527323" cy="5003577"/>
          </a:xfrm>
        </p:spPr>
        <p:txBody>
          <a:bodyPr/>
          <a:lstStyle/>
          <a:p>
            <a:pPr>
              <a:buClr>
                <a:schemeClr val="accent1">
                  <a:lumMod val="40000"/>
                  <a:lumOff val="60000"/>
                </a:schemeClr>
              </a:buClr>
              <a:buFont typeface="Wingdings" charset="2"/>
              <a:buChar char="u"/>
            </a:pPr>
            <a:r>
              <a:rPr lang="en-US" b="1" dirty="0">
                <a:solidFill>
                  <a:srgbClr val="000000"/>
                </a:solidFill>
                <a:latin typeface="Avenir Black Oblique"/>
                <a:cs typeface="Avenir Black Oblique"/>
              </a:rPr>
              <a:t>Sunday</a:t>
            </a:r>
            <a:r>
              <a:rPr lang="en-US" dirty="0">
                <a:latin typeface="Avenir Black Oblique"/>
                <a:cs typeface="Avenir Black Oblique"/>
              </a:rPr>
              <a:t>, </a:t>
            </a:r>
            <a:r>
              <a:rPr lang="en-US" dirty="0" smtClean="0">
                <a:latin typeface="Avenir Black Oblique"/>
                <a:cs typeface="Avenir Black Oblique"/>
              </a:rPr>
              <a:t>November 15, 2015</a:t>
            </a:r>
            <a:endParaRPr lang="en-US" dirty="0">
              <a:latin typeface="Avenir Black Oblique"/>
              <a:cs typeface="Avenir Black Oblique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481004"/>
              </p:ext>
            </p:extLst>
          </p:nvPr>
        </p:nvGraphicFramePr>
        <p:xfrm>
          <a:off x="304800" y="1727290"/>
          <a:ext cx="11745085" cy="4615238"/>
        </p:xfrm>
        <a:graphic>
          <a:graphicData uri="http://schemas.openxmlformats.org/drawingml/2006/table">
            <a:tbl>
              <a:tblPr/>
              <a:tblGrid>
                <a:gridCol w="3269207"/>
                <a:gridCol w="1580870"/>
                <a:gridCol w="2237471"/>
                <a:gridCol w="4657537"/>
              </a:tblGrid>
              <a:tr h="5651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dirty="0" smtClean="0">
                          <a:effectLst/>
                          <a:latin typeface="Avenir Black Oblique"/>
                          <a:cs typeface="Avenir Black Oblique"/>
                        </a:rPr>
                        <a:t>7:30 AM to</a:t>
                      </a:r>
                      <a:r>
                        <a:rPr lang="en-US" sz="2400" baseline="0" dirty="0" smtClean="0">
                          <a:effectLst/>
                          <a:latin typeface="Avenir Black Oblique"/>
                          <a:cs typeface="Avenir Black Oblique"/>
                        </a:rPr>
                        <a:t> </a:t>
                      </a:r>
                      <a:r>
                        <a:rPr lang="en-US" sz="2400" dirty="0" smtClean="0">
                          <a:effectLst/>
                          <a:latin typeface="Avenir Black Oblique"/>
                          <a:cs typeface="Avenir Black Oblique"/>
                        </a:rPr>
                        <a:t>8:15 AM</a:t>
                      </a:r>
                      <a:endParaRPr lang="en-US" sz="2400" dirty="0"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0749" marR="10749" marT="10749" marB="10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>
                          <a:effectLst/>
                          <a:latin typeface="Avenir Black Oblique"/>
                          <a:cs typeface="Avenir Black Oblique"/>
                        </a:rPr>
                        <a:t>All</a:t>
                      </a:r>
                    </a:p>
                  </a:txBody>
                  <a:tcPr marL="10749" marR="10749" marT="10749" marB="10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>
                          <a:effectLst/>
                          <a:latin typeface="Avenir Black Oblique"/>
                          <a:cs typeface="Avenir Black Oblique"/>
                        </a:rPr>
                        <a:t>Dining Hall</a:t>
                      </a:r>
                    </a:p>
                  </a:txBody>
                  <a:tcPr marL="10749" marR="10749" marT="10749" marB="10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>
                          <a:effectLst/>
                          <a:latin typeface="Avenir Black Oblique"/>
                          <a:cs typeface="Avenir Black Oblique"/>
                        </a:rPr>
                        <a:t>Breakfast with parents</a:t>
                      </a:r>
                    </a:p>
                  </a:txBody>
                  <a:tcPr marL="10749" marR="10749" marT="10749" marB="10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774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dirty="0" smtClean="0">
                          <a:effectLst/>
                          <a:latin typeface="Avenir Black Oblique"/>
                          <a:cs typeface="Avenir Black Oblique"/>
                        </a:rPr>
                        <a:t>8:15 AM</a:t>
                      </a:r>
                      <a:endParaRPr lang="en-US" sz="2400" dirty="0"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0749" marR="10749" marT="10749" marB="10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dirty="0" err="1" smtClean="0">
                          <a:effectLst/>
                          <a:latin typeface="Avenir Black Oblique"/>
                          <a:cs typeface="Avenir Black Oblique"/>
                        </a:rPr>
                        <a:t>Bhajan</a:t>
                      </a:r>
                      <a:r>
                        <a:rPr lang="en-US" sz="2200" baseline="0" dirty="0" smtClean="0">
                          <a:effectLst/>
                          <a:latin typeface="Avenir Black Oblique"/>
                          <a:cs typeface="Avenir Black Oblique"/>
                        </a:rPr>
                        <a:t> Leaders</a:t>
                      </a:r>
                      <a:endParaRPr lang="en-US" sz="2200" dirty="0"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0749" marR="10749" marT="10749" marB="10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dirty="0" smtClean="0">
                          <a:effectLst/>
                          <a:latin typeface="Avenir Black Oblique"/>
                          <a:cs typeface="Avenir Black Oblique"/>
                        </a:rPr>
                        <a:t>Line up in Hallway</a:t>
                      </a:r>
                      <a:endParaRPr lang="en-US" sz="2200" dirty="0"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0749" marR="10749" marT="10749" marB="10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Trivalley</a:t>
                      </a:r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, Fremont, Concord, San Francisco SSE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22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9: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00 AM 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- 10:25 AM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dirty="0" smtClean="0">
                          <a:effectLst/>
                          <a:latin typeface="Avenir Black Oblique"/>
                          <a:cs typeface="Avenir Black Oblique"/>
                        </a:rPr>
                        <a:t>All</a:t>
                      </a:r>
                      <a:endParaRPr lang="en-US" sz="2200" b="0" dirty="0"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0749" marR="10749" marT="10749" marB="10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dirty="0" err="1">
                          <a:effectLst/>
                          <a:latin typeface="Avenir Black Oblique"/>
                          <a:cs typeface="Avenir Black Oblique"/>
                        </a:rPr>
                        <a:t>Bhajan</a:t>
                      </a:r>
                      <a:r>
                        <a:rPr lang="en-US" sz="2200" b="0" dirty="0">
                          <a:effectLst/>
                          <a:latin typeface="Avenir Black Oblique"/>
                          <a:cs typeface="Avenir Black Oblique"/>
                        </a:rPr>
                        <a:t> Hall</a:t>
                      </a:r>
                    </a:p>
                  </a:txBody>
                  <a:tcPr marL="10749" marR="10749" marT="10749" marB="10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SSE Slot</a:t>
                      </a:r>
                      <a:r>
                        <a:rPr lang="en-US" sz="2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 2 </a:t>
                      </a:r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-Trivalley, Fremont, Concord, San Francisco 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0749" marR="10749" marT="10749" marB="10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012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dirty="0" smtClean="0">
                          <a:effectLst/>
                          <a:latin typeface="Avenir Black Oblique"/>
                          <a:cs typeface="Avenir Black Oblique"/>
                        </a:rPr>
                        <a:t>10:00 AM</a:t>
                      </a:r>
                      <a:endParaRPr lang="en-US" sz="2400" dirty="0"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0749" marR="10749" marT="10749" marB="10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dirty="0" smtClean="0">
                          <a:effectLst/>
                          <a:latin typeface="Avenir Black Oblique"/>
                          <a:cs typeface="Avenir Black Oblique"/>
                        </a:rPr>
                        <a:t>All</a:t>
                      </a:r>
                      <a:r>
                        <a:rPr lang="en-US" sz="2200" baseline="0" dirty="0" smtClean="0">
                          <a:effectLst/>
                          <a:latin typeface="Avenir Black Oblique"/>
                          <a:cs typeface="Avenir Black Oblique"/>
                        </a:rPr>
                        <a:t> </a:t>
                      </a:r>
                      <a:endParaRPr lang="en-US" sz="2200" dirty="0"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0749" marR="10749" marT="10749" marB="10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dirty="0" smtClean="0">
                          <a:effectLst/>
                          <a:latin typeface="Avenir Black Oblique"/>
                          <a:cs typeface="Avenir Black Oblique"/>
                        </a:rPr>
                        <a:t>Mission Room (2</a:t>
                      </a:r>
                      <a:r>
                        <a:rPr lang="en-US" sz="2200" baseline="30000" dirty="0" smtClean="0">
                          <a:effectLst/>
                          <a:latin typeface="Avenir Black Oblique"/>
                          <a:cs typeface="Avenir Black Oblique"/>
                        </a:rPr>
                        <a:t>nd</a:t>
                      </a:r>
                      <a:r>
                        <a:rPr lang="en-US" sz="2200" dirty="0" smtClean="0">
                          <a:effectLst/>
                          <a:latin typeface="Avenir Black Oblique"/>
                          <a:cs typeface="Avenir Black Oblique"/>
                        </a:rPr>
                        <a:t> Floor)</a:t>
                      </a:r>
                      <a:endParaRPr lang="en-US" sz="2200" dirty="0"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0749" marR="10749" marT="10749" marB="10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dirty="0">
                          <a:effectLst/>
                          <a:latin typeface="Avenir Black Oblique"/>
                          <a:cs typeface="Avenir Black Oblique"/>
                        </a:rPr>
                        <a:t>Registration for </a:t>
                      </a:r>
                      <a:r>
                        <a:rPr lang="en-US" sz="2200" dirty="0" smtClean="0">
                          <a:effectLst/>
                          <a:latin typeface="Avenir Black Oblique"/>
                          <a:cs typeface="Avenir Black Oblique"/>
                        </a:rPr>
                        <a:t>children</a:t>
                      </a:r>
                      <a:r>
                        <a:rPr lang="en-US" sz="2200" dirty="0">
                          <a:effectLst/>
                          <a:latin typeface="Avenir Black Oblique"/>
                          <a:cs typeface="Avenir Black Oblique"/>
                        </a:rPr>
                        <a:t> </a:t>
                      </a:r>
                      <a:br>
                        <a:rPr lang="en-US" sz="2200" dirty="0">
                          <a:effectLst/>
                          <a:latin typeface="Avenir Black Oblique"/>
                          <a:cs typeface="Avenir Black Oblique"/>
                        </a:rPr>
                      </a:br>
                      <a:r>
                        <a:rPr lang="en-US" sz="2200" dirty="0">
                          <a:effectLst/>
                          <a:latin typeface="Avenir Black Oblique"/>
                          <a:cs typeface="Avenir Black Oblique"/>
                        </a:rPr>
                        <a:t>not in </a:t>
                      </a:r>
                      <a:r>
                        <a:rPr lang="en-US" sz="2200" dirty="0" err="1">
                          <a:effectLst/>
                          <a:latin typeface="Avenir Black Oblique"/>
                          <a:cs typeface="Avenir Black Oblique"/>
                        </a:rPr>
                        <a:t>Bhajan</a:t>
                      </a:r>
                      <a:r>
                        <a:rPr lang="en-US" sz="2200" dirty="0">
                          <a:effectLst/>
                          <a:latin typeface="Avenir Black Oblique"/>
                          <a:cs typeface="Avenir Black Oblique"/>
                        </a:rPr>
                        <a:t> </a:t>
                      </a:r>
                      <a:r>
                        <a:rPr lang="en-US" sz="2200" dirty="0" smtClean="0">
                          <a:effectLst/>
                          <a:latin typeface="Avenir Black Oblique"/>
                          <a:cs typeface="Avenir Black Oblique"/>
                        </a:rPr>
                        <a:t>Hall</a:t>
                      </a:r>
                      <a:endParaRPr lang="en-US" sz="2200" dirty="0"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0749" marR="10749" marT="10749" marB="10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971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dirty="0" smtClean="0">
                          <a:effectLst/>
                          <a:latin typeface="Avenir Black Oblique"/>
                          <a:cs typeface="Avenir Black Oblique"/>
                        </a:rPr>
                        <a:t>10:15 AM</a:t>
                      </a:r>
                      <a:endParaRPr lang="en-US" sz="2400" dirty="0"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0749" marR="10749" marT="10749" marB="10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dirty="0" err="1" smtClean="0">
                          <a:effectLst/>
                          <a:latin typeface="Avenir Black Oblique"/>
                          <a:cs typeface="Avenir Black Oblique"/>
                        </a:rPr>
                        <a:t>Bhajan</a:t>
                      </a:r>
                      <a:r>
                        <a:rPr lang="en-US" sz="2200" baseline="0" dirty="0" smtClean="0">
                          <a:effectLst/>
                          <a:latin typeface="Avenir Black Oblique"/>
                          <a:cs typeface="Avenir Black Oblique"/>
                        </a:rPr>
                        <a:t> Leaders</a:t>
                      </a:r>
                      <a:endParaRPr lang="en-US" sz="2200" dirty="0"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0749" marR="10749" marT="10749" marB="10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dirty="0" smtClean="0">
                          <a:effectLst/>
                          <a:latin typeface="Avenir Black Oblique"/>
                          <a:cs typeface="Avenir Black Oblique"/>
                        </a:rPr>
                        <a:t>Line up in Hallway</a:t>
                      </a:r>
                      <a:endParaRPr lang="en-US" sz="2200" dirty="0"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0749" marR="10749" marT="10749" marB="10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CSJ, Elk Grove SSE</a:t>
                      </a:r>
                      <a:endParaRPr lang="en-US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venir Black Oblique"/>
                        <a:cs typeface="Avenir Black Oblique"/>
                      </a:endParaRPr>
                    </a:p>
                    <a:p>
                      <a:pPr algn="ctr" fontAlgn="ctr"/>
                      <a:endParaRPr lang="en-US" sz="2200" dirty="0"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0749" marR="10749" marT="10749" marB="10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58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10:55 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- 12:15 PM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err="1" smtClean="0">
                          <a:effectLst/>
                          <a:latin typeface="Avenir Black Oblique"/>
                          <a:cs typeface="Avenir Black Oblique"/>
                        </a:rPr>
                        <a:t>Bhajan</a:t>
                      </a:r>
                      <a:r>
                        <a:rPr lang="en-US" sz="2200" baseline="0" dirty="0" smtClean="0">
                          <a:effectLst/>
                          <a:latin typeface="Avenir Black Oblique"/>
                          <a:cs typeface="Avenir Black Oblique"/>
                        </a:rPr>
                        <a:t> Leaders</a:t>
                      </a:r>
                      <a:endParaRPr lang="en-US" sz="2200" dirty="0"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0749" marR="10749" marT="10749" marB="10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dirty="0" err="1" smtClean="0">
                          <a:effectLst/>
                          <a:latin typeface="Avenir Black Oblique"/>
                          <a:cs typeface="Avenir Black Oblique"/>
                        </a:rPr>
                        <a:t>Bhajan</a:t>
                      </a:r>
                      <a:r>
                        <a:rPr lang="en-US" sz="2200" baseline="0" dirty="0" smtClean="0">
                          <a:effectLst/>
                          <a:latin typeface="Avenir Black Oblique"/>
                          <a:cs typeface="Avenir Black Oblique"/>
                        </a:rPr>
                        <a:t> Hall</a:t>
                      </a:r>
                      <a:endParaRPr lang="en-US" sz="2200" dirty="0"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0749" marR="10749" marT="10749" marB="10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1" dirty="0" smtClean="0">
                          <a:effectLst/>
                          <a:latin typeface="Avenir Black Oblique"/>
                          <a:cs typeface="Avenir Black Oblique"/>
                        </a:rPr>
                        <a:t>SSE Slot</a:t>
                      </a:r>
                      <a:r>
                        <a:rPr lang="en-US" sz="2200" b="1" baseline="0" dirty="0" smtClean="0">
                          <a:effectLst/>
                          <a:latin typeface="Avenir Black Oblique"/>
                          <a:cs typeface="Avenir Black Oblique"/>
                        </a:rPr>
                        <a:t> 3 - </a:t>
                      </a:r>
                      <a:r>
                        <a:rPr lang="en-US" sz="2200" b="1" dirty="0" smtClean="0">
                          <a:effectLst/>
                          <a:latin typeface="Avenir Black Oblique"/>
                          <a:cs typeface="Avenir Black Oblique"/>
                        </a:rPr>
                        <a:t>CSJ, Elk </a:t>
                      </a:r>
                      <a:r>
                        <a:rPr lang="en-US" sz="2200" b="1" dirty="0">
                          <a:effectLst/>
                          <a:latin typeface="Avenir Black Oblique"/>
                          <a:cs typeface="Avenir Black Oblique"/>
                        </a:rPr>
                        <a:t>Grove </a:t>
                      </a:r>
                    </a:p>
                  </a:txBody>
                  <a:tcPr marL="10749" marR="10749" marT="10749" marB="10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9286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97" y="134938"/>
            <a:ext cx="10198394" cy="868363"/>
          </a:xfrm>
        </p:spPr>
        <p:txBody>
          <a:bodyPr/>
          <a:lstStyle/>
          <a:p>
            <a:r>
              <a:rPr lang="en-US" b="1" dirty="0" smtClean="0">
                <a:latin typeface="Abadi MT Condensed Extra Bold"/>
                <a:cs typeface="Abadi MT Condensed Extra Bold"/>
              </a:rPr>
              <a:t>SSE </a:t>
            </a:r>
            <a:r>
              <a:rPr lang="en-US" b="1" dirty="0" smtClean="0">
                <a:latin typeface="Abadi MT Condensed Extra Bold"/>
                <a:cs typeface="Abadi MT Condensed Extra Bold"/>
              </a:rPr>
              <a:t>Service- </a:t>
            </a:r>
            <a:r>
              <a:rPr lang="en-US" b="1" dirty="0" smtClean="0">
                <a:latin typeface="Abadi MT Condensed Extra Bold"/>
                <a:cs typeface="Abadi MT Condensed Extra Bold"/>
              </a:rPr>
              <a:t>Toys and Books</a:t>
            </a:r>
            <a:endParaRPr lang="en-US" b="1" dirty="0">
              <a:latin typeface="Abadi MT Condensed Extra Bold"/>
              <a:cs typeface="Abadi MT Condensed Extra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927101"/>
            <a:ext cx="11278286" cy="5626099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   </a:t>
            </a:r>
            <a:endParaRPr lang="en-US" sz="6200" dirty="0">
              <a:latin typeface="Avenir Black Oblique"/>
              <a:ea typeface="+mj-ea"/>
              <a:cs typeface="Avenir Black Oblique"/>
            </a:endParaRPr>
          </a:p>
          <a:p>
            <a:pPr lvl="0"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sz="3600" dirty="0" smtClean="0">
                <a:latin typeface="Abadi MT Condensed Extra Bold"/>
                <a:cs typeface="Abadi MT Condensed Extra Bold"/>
              </a:rPr>
              <a:t>SSE </a:t>
            </a:r>
            <a:r>
              <a:rPr lang="en-US" sz="3600" dirty="0" smtClean="0">
                <a:latin typeface="Abadi MT Condensed Extra Bold"/>
                <a:cs typeface="Abadi MT Condensed Extra Bold"/>
              </a:rPr>
              <a:t>Service: Donation of Toys and Books. Parents encouraged to </a:t>
            </a:r>
            <a:r>
              <a:rPr lang="en-US" sz="3600" dirty="0" smtClean="0">
                <a:latin typeface="Abadi MT Condensed Extra Bold"/>
                <a:cs typeface="Abadi MT Condensed Extra Bold"/>
              </a:rPr>
              <a:t>bring the donations to their Center and hand </a:t>
            </a:r>
            <a:r>
              <a:rPr lang="en-US" sz="3600" dirty="0">
                <a:latin typeface="Abadi MT Condensed Extra Bold"/>
                <a:cs typeface="Abadi MT Condensed Extra Bold"/>
              </a:rPr>
              <a:t>over to the Service coordinator</a:t>
            </a:r>
            <a:r>
              <a:rPr lang="en-US" sz="3600" dirty="0" smtClean="0">
                <a:latin typeface="Abadi MT Condensed Extra Bold"/>
                <a:cs typeface="Abadi MT Condensed Extra Bold"/>
              </a:rPr>
              <a:t>. Please do so from now on. Last day for drop off is at Birthday celebrations.</a:t>
            </a:r>
            <a:endParaRPr lang="en-US" sz="3600" dirty="0">
              <a:latin typeface="Abadi MT Condensed Extra Bold"/>
              <a:cs typeface="Abadi MT Condensed Extra Bold"/>
            </a:endParaRPr>
          </a:p>
          <a:p>
            <a:pPr lvl="0"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sz="3600" dirty="0">
                <a:latin typeface="Abadi MT Condensed Extra Bold"/>
                <a:cs typeface="Abadi MT Condensed Extra Bold"/>
              </a:rPr>
              <a:t>Center Service coordinators to hand </a:t>
            </a:r>
            <a:r>
              <a:rPr lang="en-US" sz="3600" dirty="0" smtClean="0">
                <a:latin typeface="Abadi MT Condensed Extra Bold"/>
                <a:cs typeface="Abadi MT Condensed Extra Bold"/>
              </a:rPr>
              <a:t>over </a:t>
            </a:r>
            <a:r>
              <a:rPr lang="en-US" sz="3600" dirty="0">
                <a:latin typeface="Abadi MT Condensed Extra Bold"/>
                <a:cs typeface="Abadi MT Condensed Extra Bold"/>
              </a:rPr>
              <a:t>items </a:t>
            </a:r>
            <a:r>
              <a:rPr lang="en-US" sz="3600" dirty="0" smtClean="0">
                <a:latin typeface="Abadi MT Condensed Extra Bold"/>
                <a:cs typeface="Abadi MT Condensed Extra Bold"/>
              </a:rPr>
              <a:t>to assigned  </a:t>
            </a:r>
            <a:r>
              <a:rPr lang="en-US" sz="3600" dirty="0">
                <a:latin typeface="Abadi MT Condensed Extra Bold"/>
                <a:cs typeface="Abadi MT Condensed Extra Bold"/>
              </a:rPr>
              <a:t>locations for storage. 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sz="3600" b="1" dirty="0" smtClean="0">
                <a:solidFill>
                  <a:srgbClr val="FF0000"/>
                </a:solidFill>
                <a:latin typeface="Abadi MT Condensed Extra Bold"/>
                <a:cs typeface="Abadi MT Condensed Extra Bold"/>
              </a:rPr>
              <a:t>General </a:t>
            </a:r>
            <a:r>
              <a:rPr lang="en-US" sz="3600" b="1" dirty="0">
                <a:solidFill>
                  <a:srgbClr val="FF0000"/>
                </a:solidFill>
                <a:latin typeface="Abadi MT Condensed Extra Bold"/>
                <a:cs typeface="Abadi MT Condensed Extra Bold"/>
              </a:rPr>
              <a:t>Suggestions: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sz="3600" dirty="0" smtClean="0">
                <a:latin typeface="Abadi MT Condensed Extra Bold"/>
                <a:cs typeface="Abadi MT Condensed Extra Bold"/>
              </a:rPr>
              <a:t> </a:t>
            </a:r>
            <a:r>
              <a:rPr lang="en-US" sz="4000" dirty="0">
                <a:latin typeface="Abadi MT Condensed Extra Bold"/>
                <a:cs typeface="Abadi MT Condensed Extra Bold"/>
              </a:rPr>
              <a:t>New toys and books in original packaging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sz="3600" dirty="0" smtClean="0">
                <a:latin typeface="Abadi MT Condensed Extra Bold"/>
                <a:cs typeface="Abadi MT Condensed Extra Bold"/>
              </a:rPr>
              <a:t>Involve the children </a:t>
            </a:r>
            <a:r>
              <a:rPr lang="en-US" sz="3600" dirty="0">
                <a:latin typeface="Abadi MT Condensed Extra Bold"/>
                <a:cs typeface="Abadi MT Condensed Extra Bold"/>
              </a:rPr>
              <a:t>in </a:t>
            </a:r>
            <a:r>
              <a:rPr lang="en-US" sz="3600" dirty="0" smtClean="0">
                <a:latin typeface="Abadi MT Condensed Extra Bold"/>
                <a:cs typeface="Abadi MT Condensed Extra Bold"/>
              </a:rPr>
              <a:t>the decision/buying </a:t>
            </a:r>
            <a:r>
              <a:rPr lang="en-US" sz="3600" dirty="0">
                <a:latin typeface="Abadi MT Condensed Extra Bold"/>
                <a:cs typeface="Abadi MT Condensed Extra Bold"/>
              </a:rPr>
              <a:t>process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sz="3600" dirty="0" smtClean="0">
                <a:latin typeface="Abadi MT Condensed Extra Bold"/>
                <a:cs typeface="Abadi MT Condensed Extra Bold"/>
              </a:rPr>
              <a:t>No </a:t>
            </a:r>
            <a:r>
              <a:rPr lang="en-US" sz="3600" dirty="0">
                <a:latin typeface="Abadi MT Condensed Extra Bold"/>
                <a:cs typeface="Abadi MT Condensed Extra Bold"/>
              </a:rPr>
              <a:t>video games or model weapons or figurine like toys that can send a wrong </a:t>
            </a:r>
            <a:r>
              <a:rPr lang="en-US" sz="3600" dirty="0" smtClean="0">
                <a:latin typeface="Abadi MT Condensed Extra Bold"/>
                <a:cs typeface="Abadi MT Condensed Extra Bold"/>
              </a:rPr>
              <a:t>message</a:t>
            </a:r>
          </a:p>
        </p:txBody>
      </p:sp>
    </p:spTree>
    <p:extLst>
      <p:ext uri="{BB962C8B-B14F-4D97-AF65-F5344CB8AC3E}">
        <p14:creationId xmlns:p14="http://schemas.microsoft.com/office/powerpoint/2010/main" val="3427072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907" y="312738"/>
            <a:ext cx="9751484" cy="868363"/>
          </a:xfrm>
        </p:spPr>
        <p:txBody>
          <a:bodyPr/>
          <a:lstStyle/>
          <a:p>
            <a:r>
              <a:rPr lang="en-US" dirty="0" smtClean="0">
                <a:latin typeface="Abadi MT Condensed Extra Bold"/>
                <a:cs typeface="Abadi MT Condensed Extra Bold"/>
              </a:rPr>
              <a:t>SSE Service – Toy </a:t>
            </a:r>
            <a:r>
              <a:rPr lang="en-US" dirty="0" smtClean="0">
                <a:latin typeface="Abadi MT Condensed Extra Bold"/>
                <a:cs typeface="Abadi MT Condensed Extra Bold"/>
              </a:rPr>
              <a:t>Suggestions</a:t>
            </a:r>
            <a:endParaRPr lang="en-US" dirty="0">
              <a:latin typeface="Abadi MT Condensed Extra Bold"/>
              <a:cs typeface="Abadi MT Condensed Extra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9" y="1003300"/>
            <a:ext cx="11404847" cy="553066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600" b="1" u="sng" dirty="0">
                <a:latin typeface="Abadi MT Condensed Extra Bold"/>
                <a:cs typeface="Abadi MT Condensed Extra Bold"/>
              </a:rPr>
              <a:t>Toys:</a:t>
            </a:r>
          </a:p>
          <a:p>
            <a:pPr marL="0" indent="0">
              <a:buNone/>
            </a:pPr>
            <a:r>
              <a:rPr lang="en-US" dirty="0" smtClean="0">
                <a:latin typeface="Abadi MT Condensed Extra Bold"/>
                <a:cs typeface="Abadi MT Condensed Extra Bold"/>
              </a:rPr>
              <a:t>1</a:t>
            </a:r>
            <a:r>
              <a:rPr lang="en-US" sz="2800" dirty="0" smtClean="0">
                <a:latin typeface="Abadi MT Condensed Extra Bold"/>
                <a:cs typeface="Abadi MT Condensed Extra Bold"/>
              </a:rPr>
              <a:t>. </a:t>
            </a:r>
            <a:r>
              <a:rPr lang="en-US" sz="2800" dirty="0">
                <a:latin typeface="Abadi MT Condensed Extra Bold"/>
                <a:cs typeface="Abadi MT Condensed Extra Bold"/>
              </a:rPr>
              <a:t>2015 Holiday Toy List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b="1" dirty="0">
                <a:latin typeface="Abadi MT Condensed Extra Bold"/>
                <a:cs typeface="Abadi MT Condensed Extra Bold"/>
                <a:hlinkClick r:id="rId2"/>
              </a:rPr>
              <a:t>http://</a:t>
            </a:r>
            <a:r>
              <a:rPr lang="en-US" b="1" dirty="0" smtClean="0">
                <a:latin typeface="Abadi MT Condensed Extra Bold"/>
                <a:cs typeface="Abadi MT Condensed Extra Bold"/>
                <a:hlinkClick r:id="rId2"/>
              </a:rPr>
              <a:t>www.amazon.com/gp/holidaytoylist</a:t>
            </a:r>
            <a:endParaRPr lang="en-US" b="1" dirty="0">
              <a:latin typeface="Abadi MT Condensed Extra Bold"/>
              <a:cs typeface="Abadi MT Condensed Extra Bold"/>
            </a:endParaRPr>
          </a:p>
          <a:p>
            <a:pPr marL="0" indent="0">
              <a:buNone/>
            </a:pPr>
            <a:r>
              <a:rPr lang="en-US" sz="2800" dirty="0">
                <a:latin typeface="Abadi MT Condensed Extra Bold"/>
                <a:cs typeface="Abadi MT Condensed Extra Bold"/>
              </a:rPr>
              <a:t>2. Babies: Rattles, cloth books, board books</a:t>
            </a:r>
          </a:p>
          <a:p>
            <a:pPr marL="0" indent="0">
              <a:buNone/>
            </a:pPr>
            <a:r>
              <a:rPr lang="en-US" sz="2800" dirty="0">
                <a:latin typeface="Abadi MT Condensed Extra Bold"/>
                <a:cs typeface="Abadi MT Condensed Extra Bold"/>
              </a:rPr>
              <a:t>3. 2 to 6 year olds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b="1" dirty="0">
                <a:latin typeface="Abadi MT Condensed Extra Bold"/>
                <a:cs typeface="Abadi MT Condensed Extra Bold"/>
                <a:hlinkClick r:id="rId3"/>
              </a:rPr>
              <a:t>http://</a:t>
            </a:r>
            <a:r>
              <a:rPr lang="en-US" b="1" dirty="0" smtClean="0">
                <a:latin typeface="Abadi MT Condensed Extra Bold"/>
                <a:cs typeface="Abadi MT Condensed Extra Bold"/>
                <a:hlinkClick r:id="rId3"/>
              </a:rPr>
              <a:t>theimaginationtree.com/2012/11/top-toy-list-for-2-6-year-olds.html</a:t>
            </a:r>
            <a:endParaRPr lang="en-US" b="1" dirty="0">
              <a:latin typeface="Abadi MT Condensed Extra Bold"/>
              <a:cs typeface="Abadi MT Condensed Extra Bold"/>
            </a:endParaRPr>
          </a:p>
          <a:p>
            <a:pPr marL="0" indent="0">
              <a:buNone/>
            </a:pPr>
            <a:r>
              <a:rPr lang="en-US" sz="2800" dirty="0">
                <a:latin typeface="Abadi MT Condensed Extra Bold"/>
                <a:cs typeface="Abadi MT Condensed Extra Bold"/>
              </a:rPr>
              <a:t>4. 6 to 12 year olds: Lot of variety - </a:t>
            </a:r>
            <a:r>
              <a:rPr lang="en-US" sz="2800" dirty="0" err="1">
                <a:latin typeface="Abadi MT Condensed Extra Bold"/>
                <a:cs typeface="Abadi MT Condensed Extra Bold"/>
              </a:rPr>
              <a:t>lego</a:t>
            </a:r>
            <a:r>
              <a:rPr lang="en-US" sz="2800" dirty="0">
                <a:latin typeface="Abadi MT Condensed Extra Bold"/>
                <a:cs typeface="Abadi MT Condensed Extra Bold"/>
              </a:rPr>
              <a:t> and other building blocks, art and science sets, board games, puzzles</a:t>
            </a:r>
          </a:p>
          <a:p>
            <a:pPr marL="0" indent="0">
              <a:buNone/>
            </a:pPr>
            <a:r>
              <a:rPr lang="en-US" sz="2800" dirty="0">
                <a:latin typeface="Abadi MT Condensed Extra Bold"/>
                <a:cs typeface="Abadi MT Condensed Extra Bold"/>
              </a:rPr>
              <a:t>5. Teens: Books, Art Supplies, Cards, Board Games, Puzzles, Build your own model sets (in science and technology</a:t>
            </a:r>
            <a:r>
              <a:rPr lang="en-US" sz="2800" dirty="0" smtClean="0">
                <a:latin typeface="Abadi MT Condensed Extra Bold"/>
                <a:cs typeface="Abadi MT Condensed Extra Bold"/>
              </a:rPr>
              <a:t>)</a:t>
            </a:r>
            <a:r>
              <a:rPr lang="sv-SE" sz="2800" dirty="0">
                <a:latin typeface="Abadi MT Condensed Extra Bold"/>
                <a:cs typeface="Abadi MT Condensed Extra Bold"/>
              </a:rPr>
              <a:t> 6. Amazon Toy Store</a:t>
            </a:r>
          </a:p>
          <a:p>
            <a:pPr marL="0" indent="0">
              <a:buNone/>
            </a:pPr>
            <a:r>
              <a:rPr lang="sv-SE" sz="2800" dirty="0" smtClean="0">
                <a:latin typeface="Abadi MT Condensed Extra Bold"/>
                <a:cs typeface="Abadi MT Condensed Extra Bold"/>
              </a:rPr>
              <a:t>6. Amazon Toy store: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sv-SE" sz="2400" b="1" dirty="0" smtClean="0">
                <a:latin typeface="Abadi MT Condensed Extra Bold"/>
                <a:cs typeface="Abadi MT Condensed Extra Bold"/>
                <a:hlinkClick r:id="rId4"/>
              </a:rPr>
              <a:t>http</a:t>
            </a:r>
            <a:r>
              <a:rPr lang="sv-SE" sz="2400" b="1" dirty="0">
                <a:latin typeface="Abadi MT Condensed Extra Bold"/>
                <a:cs typeface="Abadi MT Condensed Extra Bold"/>
                <a:hlinkClick r:id="rId4"/>
              </a:rPr>
              <a:t>://</a:t>
            </a:r>
            <a:r>
              <a:rPr lang="sv-SE" sz="2400" b="1" dirty="0" smtClean="0">
                <a:latin typeface="Abadi MT Condensed Extra Bold"/>
                <a:cs typeface="Abadi MT Condensed Extra Bold"/>
                <a:hlinkClick r:id="rId4"/>
              </a:rPr>
              <a:t>www.amazon.com/toys/b?ie=UTF8&amp;node=165793011</a:t>
            </a:r>
            <a:endParaRPr lang="sv-SE" sz="2400" b="1" dirty="0" smtClean="0">
              <a:latin typeface="Abadi MT Condensed Extra Bold"/>
              <a:cs typeface="Abadi MT Condensed Extra Bold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sz="2400" b="1" dirty="0" smtClean="0"/>
          </a:p>
          <a:p>
            <a:pPr marL="0" indent="0">
              <a:buNone/>
            </a:pP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990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7" y="211138"/>
            <a:ext cx="9751484" cy="868363"/>
          </a:xfrm>
        </p:spPr>
        <p:txBody>
          <a:bodyPr/>
          <a:lstStyle/>
          <a:p>
            <a:r>
              <a:rPr lang="en-US" dirty="0" smtClean="0">
                <a:latin typeface="Abadi MT Condensed Extra Bold"/>
                <a:cs typeface="Abadi MT Condensed Extra Bold"/>
              </a:rPr>
              <a:t>SSE Service- Books suggestions</a:t>
            </a:r>
            <a:endParaRPr lang="en-US" dirty="0">
              <a:latin typeface="Abadi MT Condensed Extra Bold"/>
              <a:cs typeface="Abadi MT Condensed Extra Bold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0125" y="1221475"/>
            <a:ext cx="11648365" cy="5500047"/>
          </a:xfrm>
        </p:spPr>
        <p:txBody>
          <a:bodyPr>
            <a:normAutofit lnSpcReduction="10000"/>
          </a:bodyPr>
          <a:lstStyle/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en-US" dirty="0"/>
              <a:t>1</a:t>
            </a:r>
            <a:r>
              <a:rPr lang="en-US" b="1" dirty="0"/>
              <a:t>. </a:t>
            </a:r>
            <a:r>
              <a:rPr lang="en-US" b="1" dirty="0">
                <a:latin typeface="Abadi MT Condensed Extra Bold"/>
                <a:cs typeface="Abadi MT Condensed Extra Bold"/>
              </a:rPr>
              <a:t>Best Books for Toddlers and </a:t>
            </a:r>
            <a:r>
              <a:rPr lang="en-US" b="1" dirty="0" smtClean="0">
                <a:latin typeface="Abadi MT Condensed Extra Bold"/>
                <a:cs typeface="Abadi MT Condensed Extra Bold"/>
              </a:rPr>
              <a:t>Babies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dirty="0" smtClean="0">
                <a:latin typeface="Abadi MT Condensed Extra Bold"/>
                <a:cs typeface="Abadi MT Condensed Extra Bold"/>
                <a:hlinkClick r:id="rId2"/>
              </a:rPr>
              <a:t>https</a:t>
            </a:r>
            <a:r>
              <a:rPr lang="en-US" dirty="0">
                <a:latin typeface="Abadi MT Condensed Extra Bold"/>
                <a:cs typeface="Abadi MT Condensed Extra Bold"/>
                <a:hlinkClick r:id="rId2"/>
              </a:rPr>
              <a:t>://</a:t>
            </a:r>
            <a:r>
              <a:rPr lang="en-US" dirty="0" smtClean="0">
                <a:latin typeface="Abadi MT Condensed Extra Bold"/>
                <a:cs typeface="Abadi MT Condensed Extra Bold"/>
                <a:hlinkClick r:id="rId2"/>
              </a:rPr>
              <a:t>www.commonsensemedia.org/lists/best-books-for-babies-and-toddlers</a:t>
            </a:r>
            <a:endParaRPr lang="en-US" dirty="0">
              <a:latin typeface="Abadi MT Condensed Extra Bold"/>
              <a:cs typeface="Abadi MT Condensed Extra Bold"/>
            </a:endParaRP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en-US" dirty="0" smtClean="0">
                <a:latin typeface="Abadi MT Condensed Extra Bold"/>
                <a:cs typeface="Abadi MT Condensed Extra Bold"/>
              </a:rPr>
              <a:t>2</a:t>
            </a:r>
            <a:r>
              <a:rPr lang="en-US" b="1" dirty="0" smtClean="0">
                <a:latin typeface="Abadi MT Condensed Extra Bold"/>
                <a:cs typeface="Abadi MT Condensed Extra Bold"/>
              </a:rPr>
              <a:t>. 50 </a:t>
            </a:r>
            <a:r>
              <a:rPr lang="en-US" b="1" dirty="0">
                <a:latin typeface="Abadi MT Condensed Extra Bold"/>
                <a:cs typeface="Abadi MT Condensed Extra Bold"/>
              </a:rPr>
              <a:t>Books all kids should read before they are 12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dirty="0">
                <a:latin typeface="Abadi MT Condensed Extra Bold"/>
                <a:cs typeface="Abadi MT Condensed Extra Bold"/>
                <a:hlinkClick r:id="rId3"/>
              </a:rPr>
              <a:t>https://</a:t>
            </a:r>
            <a:r>
              <a:rPr lang="en-US" dirty="0" smtClean="0">
                <a:latin typeface="Abadi MT Condensed Extra Bold"/>
                <a:cs typeface="Abadi MT Condensed Extra Bold"/>
                <a:hlinkClick r:id="rId3"/>
              </a:rPr>
              <a:t>www.commonsensemedia.org/lists/50-books-all-kids-should-read-before-theyre-12</a:t>
            </a:r>
            <a:endParaRPr lang="en-US" dirty="0">
              <a:latin typeface="Abadi MT Condensed Extra Bold"/>
              <a:cs typeface="Abadi MT Condensed Extra Bold"/>
            </a:endParaRP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en-US" dirty="0" smtClean="0">
                <a:latin typeface="Abadi MT Condensed Extra Bold"/>
                <a:cs typeface="Abadi MT Condensed Extra Bold"/>
              </a:rPr>
              <a:t>3</a:t>
            </a:r>
            <a:r>
              <a:rPr lang="en-US" dirty="0">
                <a:latin typeface="Abadi MT Condensed Extra Bold"/>
                <a:cs typeface="Abadi MT Condensed Extra Bold"/>
              </a:rPr>
              <a:t>. </a:t>
            </a:r>
            <a:r>
              <a:rPr lang="en-US" b="1" dirty="0">
                <a:latin typeface="Abadi MT Condensed Extra Bold"/>
                <a:cs typeface="Abadi MT Condensed Extra Bold"/>
              </a:rPr>
              <a:t>Best Books For All Ages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dirty="0">
                <a:latin typeface="Abadi MT Condensed Extra Bold"/>
                <a:cs typeface="Abadi MT Condensed Extra Bold"/>
                <a:hlinkClick r:id="rId4"/>
              </a:rPr>
              <a:t>https://</a:t>
            </a:r>
            <a:r>
              <a:rPr lang="en-US" dirty="0" smtClean="0">
                <a:latin typeface="Abadi MT Condensed Extra Bold"/>
                <a:cs typeface="Abadi MT Condensed Extra Bold"/>
                <a:hlinkClick r:id="rId4"/>
              </a:rPr>
              <a:t>www.goodreads.com/list/show/10151.Best_Books_for_All_Ages</a:t>
            </a:r>
            <a:endParaRPr lang="en-US" dirty="0">
              <a:latin typeface="Abadi MT Condensed Extra Bold"/>
              <a:cs typeface="Abadi MT Condensed Extra Bold"/>
            </a:endParaRP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en-US" dirty="0" smtClean="0">
                <a:latin typeface="Abadi MT Condensed Extra Bold"/>
                <a:cs typeface="Abadi MT Condensed Extra Bold"/>
              </a:rPr>
              <a:t>4. </a:t>
            </a:r>
            <a:r>
              <a:rPr lang="en-US" b="1" dirty="0">
                <a:latin typeface="Abadi MT Condensed Extra Bold"/>
                <a:cs typeface="Abadi MT Condensed Extra Bold"/>
              </a:rPr>
              <a:t>Best Selling New Books on Amazon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dirty="0">
                <a:latin typeface="Abadi MT Condensed Extra Bold"/>
                <a:cs typeface="Abadi MT Condensed Extra Bold"/>
                <a:hlinkClick r:id="rId5"/>
              </a:rPr>
              <a:t>https://</a:t>
            </a:r>
            <a:r>
              <a:rPr lang="en-US" dirty="0" smtClean="0">
                <a:latin typeface="Abadi MT Condensed Extra Bold"/>
                <a:cs typeface="Abadi MT Condensed Extra Bold"/>
                <a:hlinkClick r:id="rId5"/>
              </a:rPr>
              <a:t>www.commonsensemedia.org/lists/bestselling-new-books-on-amazon-for-kids-and-teens</a:t>
            </a:r>
            <a:endParaRPr lang="en-US" dirty="0">
              <a:latin typeface="Abadi MT Condensed Extra Bold"/>
              <a:cs typeface="Abadi MT Condensed Extra Bold"/>
            </a:endParaRP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en-US" dirty="0" smtClean="0">
                <a:latin typeface="Abadi MT Condensed Extra Bold"/>
                <a:cs typeface="Abadi MT Condensed Extra Bold"/>
              </a:rPr>
              <a:t>5</a:t>
            </a:r>
            <a:r>
              <a:rPr lang="en-US" dirty="0">
                <a:latin typeface="Abadi MT Condensed Extra Bold"/>
                <a:cs typeface="Abadi MT Condensed Extra Bold"/>
              </a:rPr>
              <a:t>. </a:t>
            </a:r>
            <a:r>
              <a:rPr lang="en-US" b="1" dirty="0">
                <a:latin typeface="Abadi MT Condensed Extra Bold"/>
                <a:cs typeface="Abadi MT Condensed Extra Bold"/>
              </a:rPr>
              <a:t>Books that help build compassion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dirty="0">
                <a:latin typeface="Abadi MT Condensed Extra Bold"/>
                <a:cs typeface="Abadi MT Condensed Extra Bold"/>
                <a:hlinkClick r:id="rId6"/>
              </a:rPr>
              <a:t>https://</a:t>
            </a:r>
            <a:r>
              <a:rPr lang="en-US" dirty="0" smtClean="0">
                <a:latin typeface="Abadi MT Condensed Extra Bold"/>
                <a:cs typeface="Abadi MT Condensed Extra Bold"/>
                <a:hlinkClick r:id="rId6"/>
              </a:rPr>
              <a:t>www.commonsensemedia.org/lists/books-with-characters-who-have-physical-or-learning-difficulties</a:t>
            </a:r>
            <a:endParaRPr lang="en-US" dirty="0" smtClean="0">
              <a:latin typeface="Abadi MT Condensed Extra Bold"/>
              <a:cs typeface="Abadi MT Condensed Extra Bold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05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7" y="225278"/>
            <a:ext cx="11381591" cy="1325563"/>
          </a:xfrm>
        </p:spPr>
        <p:txBody>
          <a:bodyPr/>
          <a:lstStyle/>
          <a:p>
            <a:r>
              <a:rPr lang="en-US" sz="3400" b="1" i="1" dirty="0">
                <a:latin typeface="Avenir Black Oblique"/>
                <a:cs typeface="Avenir Black Oblique"/>
              </a:rPr>
              <a:t>Love is the Source. Love is the Path. Love is the Goal</a:t>
            </a:r>
            <a:r>
              <a:rPr lang="en-US" sz="3400" b="1" i="1" dirty="0" smtClean="0">
                <a:latin typeface="Avenir Black Oblique"/>
                <a:cs typeface="Avenir Black Oblique"/>
              </a:rPr>
              <a:t>. </a:t>
            </a:r>
            <a:r>
              <a:rPr lang="en-US" sz="3400" b="1" i="1" dirty="0">
                <a:latin typeface="Avenir Black Oblique"/>
                <a:cs typeface="Avenir Black Oblique"/>
              </a:rPr>
              <a:t/>
            </a:r>
            <a:br>
              <a:rPr lang="en-US" sz="3400" b="1" i="1" dirty="0">
                <a:latin typeface="Avenir Black Oblique"/>
                <a:cs typeface="Avenir Black Oblique"/>
              </a:rPr>
            </a:br>
            <a:endParaRPr lang="en-US" sz="3400" b="1" i="1" u="sng" dirty="0">
              <a:latin typeface="Avenir Black Oblique"/>
              <a:cs typeface="Avenir Black Obliqu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1193800"/>
            <a:ext cx="10795000" cy="478199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3500" b="1" dirty="0">
                <a:latin typeface="Avenir Black Oblique"/>
                <a:cs typeface="Avenir Black Oblique"/>
              </a:rPr>
              <a:t>When :</a:t>
            </a:r>
          </a:p>
          <a:p>
            <a:pPr marL="0" indent="0" algn="ctr">
              <a:buNone/>
            </a:pPr>
            <a:r>
              <a:rPr lang="en-US" sz="3500" dirty="0">
                <a:solidFill>
                  <a:srgbClr val="F3302F"/>
                </a:solidFill>
                <a:latin typeface="Avenir Black Oblique"/>
                <a:cs typeface="Avenir Black Oblique"/>
              </a:rPr>
              <a:t>Nov </a:t>
            </a:r>
            <a:r>
              <a:rPr lang="en-US" sz="3500" dirty="0" smtClean="0">
                <a:solidFill>
                  <a:srgbClr val="F3302F"/>
                </a:solidFill>
                <a:latin typeface="Avenir Black Oblique"/>
                <a:cs typeface="Avenir Black Oblique"/>
              </a:rPr>
              <a:t>14th 5:15 PM to</a:t>
            </a:r>
            <a:r>
              <a:rPr lang="en-US" sz="3500" dirty="0">
                <a:solidFill>
                  <a:srgbClr val="F3302F"/>
                </a:solidFill>
                <a:latin typeface="Avenir Black Oblique"/>
                <a:cs typeface="Avenir Black Oblique"/>
              </a:rPr>
              <a:t> </a:t>
            </a:r>
            <a:r>
              <a:rPr lang="en-US" sz="3500" dirty="0" smtClean="0">
                <a:solidFill>
                  <a:srgbClr val="F3302F"/>
                </a:solidFill>
                <a:latin typeface="Avenir Black Oblique"/>
                <a:cs typeface="Avenir Black Oblique"/>
              </a:rPr>
              <a:t> Nov 15th 6:00 PM</a:t>
            </a:r>
            <a:endParaRPr lang="en-US" sz="3500" dirty="0">
              <a:solidFill>
                <a:srgbClr val="F3302F"/>
              </a:solidFill>
              <a:latin typeface="Avenir Black Oblique"/>
              <a:cs typeface="Avenir Black Oblique"/>
            </a:endParaRPr>
          </a:p>
          <a:p>
            <a:pPr marL="0" indent="0" algn="ctr">
              <a:buNone/>
            </a:pPr>
            <a:endParaRPr lang="en-US" sz="3500" dirty="0" smtClean="0">
              <a:solidFill>
                <a:srgbClr val="F3302F"/>
              </a:solidFill>
              <a:latin typeface="Avenir Black Oblique"/>
              <a:cs typeface="Avenir Black Oblique"/>
            </a:endParaRPr>
          </a:p>
          <a:p>
            <a:pPr marL="0" indent="0" algn="ctr">
              <a:buNone/>
            </a:pPr>
            <a:endParaRPr lang="en-US" sz="2800" b="1" dirty="0" smtClean="0"/>
          </a:p>
          <a:p>
            <a:pPr marL="0" indent="0" algn="ctr">
              <a:buNone/>
            </a:pPr>
            <a:r>
              <a:rPr lang="en-US" sz="2800" b="1" dirty="0" smtClean="0">
                <a:latin typeface="Avenir Black Oblique"/>
                <a:cs typeface="Avenir Black Oblique"/>
              </a:rPr>
              <a:t>Chanting and Meditation before </a:t>
            </a:r>
            <a:r>
              <a:rPr lang="en-US" sz="2800" b="1" dirty="0" err="1" smtClean="0">
                <a:latin typeface="Avenir Black Oblique"/>
                <a:cs typeface="Avenir Black Oblique"/>
              </a:rPr>
              <a:t>Bhajans</a:t>
            </a:r>
            <a:endParaRPr lang="en-US" sz="2800" b="1" dirty="0" smtClean="0">
              <a:latin typeface="Avenir Black Oblique"/>
              <a:cs typeface="Avenir Black Oblique"/>
            </a:endParaRPr>
          </a:p>
          <a:p>
            <a:pPr marL="0" indent="0" algn="ctr">
              <a:buNone/>
            </a:pPr>
            <a:r>
              <a:rPr lang="en-US" sz="3200" dirty="0">
                <a:solidFill>
                  <a:srgbClr val="F3302F"/>
                </a:solidFill>
                <a:latin typeface="Avenir Black Oblique"/>
                <a:cs typeface="Avenir Black Oblique"/>
              </a:rPr>
              <a:t>5:</a:t>
            </a:r>
            <a:r>
              <a:rPr lang="en-US" sz="3200" dirty="0" smtClean="0">
                <a:solidFill>
                  <a:srgbClr val="F3302F"/>
                </a:solidFill>
                <a:latin typeface="Avenir Black Oblique"/>
                <a:cs typeface="Avenir Black Oblique"/>
              </a:rPr>
              <a:t>15 PM </a:t>
            </a:r>
            <a:r>
              <a:rPr lang="en-US" sz="3200" dirty="0">
                <a:solidFill>
                  <a:srgbClr val="F3302F"/>
                </a:solidFill>
                <a:latin typeface="Avenir Black Oblique"/>
                <a:cs typeface="Avenir Black Oblique"/>
              </a:rPr>
              <a:t>to </a:t>
            </a:r>
            <a:r>
              <a:rPr lang="en-US" sz="3200" dirty="0" smtClean="0">
                <a:solidFill>
                  <a:srgbClr val="F3302F"/>
                </a:solidFill>
                <a:latin typeface="Avenir Black Oblique"/>
                <a:cs typeface="Avenir Black Oblique"/>
              </a:rPr>
              <a:t>6:00 PM</a:t>
            </a:r>
            <a:endParaRPr lang="en-US" sz="3200" dirty="0">
              <a:solidFill>
                <a:srgbClr val="F3302F"/>
              </a:solidFill>
              <a:latin typeface="Avenir Black Oblique"/>
              <a:cs typeface="Avenir Black Oblique"/>
            </a:endParaRP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500" b="1" dirty="0">
                <a:latin typeface="Avenir Black Oblique"/>
                <a:cs typeface="Avenir Black Oblique"/>
              </a:rPr>
              <a:t>Seating Starts at </a:t>
            </a:r>
            <a:r>
              <a:rPr lang="en-US" sz="3500" dirty="0">
                <a:solidFill>
                  <a:srgbClr val="F3302F"/>
                </a:solidFill>
                <a:latin typeface="Avenir Black Oblique"/>
                <a:cs typeface="Avenir Black Oblique"/>
              </a:rPr>
              <a:t>5:</a:t>
            </a:r>
            <a:r>
              <a:rPr lang="en-US" sz="3500" dirty="0" smtClean="0">
                <a:solidFill>
                  <a:srgbClr val="F3302F"/>
                </a:solidFill>
                <a:latin typeface="Avenir Black Oblique"/>
                <a:cs typeface="Avenir Black Oblique"/>
              </a:rPr>
              <a:t>00 PM</a:t>
            </a:r>
            <a:endParaRPr lang="en-US" sz="3500" dirty="0">
              <a:solidFill>
                <a:srgbClr val="F3302F"/>
              </a:solidFill>
              <a:latin typeface="Avenir Black Oblique"/>
              <a:cs typeface="Avenir Black Oblique"/>
            </a:endParaRP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14201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Abadi MT Condensed Extra Bold"/>
                <a:cs typeface="Abadi MT Condensed Extra Bold"/>
              </a:rPr>
              <a:t>SSE Team</a:t>
            </a:r>
            <a:endParaRPr lang="en-US" sz="4000" dirty="0">
              <a:latin typeface="Abadi MT Condensed Extra Bold"/>
              <a:cs typeface="Abadi MT Condensed Extra Bold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2488547"/>
              </p:ext>
            </p:extLst>
          </p:nvPr>
        </p:nvGraphicFramePr>
        <p:xfrm>
          <a:off x="711200" y="2048934"/>
          <a:ext cx="9461500" cy="365336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720975"/>
                <a:gridCol w="3419652"/>
                <a:gridCol w="3320873"/>
              </a:tblGrid>
              <a:tr h="9133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err="1">
                          <a:effectLst/>
                          <a:latin typeface="Abadi MT Condensed Extra Bold"/>
                          <a:cs typeface="Abadi MT Condensed Extra Bold"/>
                        </a:rPr>
                        <a:t>Shamala</a:t>
                      </a:r>
                      <a:r>
                        <a:rPr lang="en-US" sz="2400" u="none" strike="noStrike" dirty="0">
                          <a:effectLst/>
                          <a:latin typeface="Abadi MT Condensed Extra Bold"/>
                          <a:cs typeface="Abadi MT Condensed Extra Bold"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  <a:latin typeface="Abadi MT Condensed Extra Bold"/>
                          <a:cs typeface="Abadi MT Condensed Extra Bold"/>
                        </a:rPr>
                        <a:t>Jayaraman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11082" marR="11082" marT="11082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  <a:latin typeface="Abadi MT Condensed Extra Bold"/>
                          <a:cs typeface="Abadi MT Condensed Extra Bold"/>
                          <a:hlinkClick r:id="rId2"/>
                        </a:rPr>
                        <a:t>shamalajay@</a:t>
                      </a:r>
                      <a:r>
                        <a:rPr lang="en-US" sz="2400" u="none" strike="noStrike" dirty="0" smtClean="0">
                          <a:effectLst/>
                          <a:latin typeface="Abadi MT Condensed Extra Bold"/>
                          <a:cs typeface="Abadi MT Condensed Extra Bold"/>
                          <a:hlinkClick r:id="rId2"/>
                        </a:rPr>
                        <a:t>gmail.com</a:t>
                      </a:r>
                      <a:r>
                        <a:rPr lang="en-US" sz="2400" u="none" strike="noStrike" dirty="0" smtClean="0">
                          <a:effectLst/>
                          <a:latin typeface="Abadi MT Condensed Extra Bold"/>
                          <a:cs typeface="Abadi MT Condensed Extra Bold"/>
                        </a:rPr>
                        <a:t>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11082" marR="11082" marT="11082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  <a:latin typeface="Abadi MT Condensed Extra Bold"/>
                          <a:cs typeface="Abadi MT Condensed Extra Bold"/>
                        </a:rPr>
                        <a:t>CSJ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11082" marR="11082" marT="11082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33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err="1">
                          <a:effectLst/>
                          <a:latin typeface="Abadi MT Condensed Extra Bold"/>
                          <a:cs typeface="Abadi MT Condensed Extra Bold"/>
                        </a:rPr>
                        <a:t>Aruna</a:t>
                      </a:r>
                      <a:r>
                        <a:rPr lang="en-US" sz="2400" u="none" strike="noStrike" dirty="0">
                          <a:effectLst/>
                          <a:latin typeface="Abadi MT Condensed Extra Bold"/>
                          <a:cs typeface="Abadi MT Condensed Extra Bold"/>
                        </a:rPr>
                        <a:t> Narayanan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11082" marR="11082" marT="11082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  <a:latin typeface="Abadi MT Condensed Extra Bold"/>
                          <a:cs typeface="Abadi MT Condensed Extra Bold"/>
                          <a:hlinkClick r:id="rId3"/>
                        </a:rPr>
                        <a:t>narunaa@</a:t>
                      </a:r>
                      <a:r>
                        <a:rPr lang="en-US" sz="2400" u="none" strike="noStrike" dirty="0" smtClean="0">
                          <a:effectLst/>
                          <a:latin typeface="Abadi MT Condensed Extra Bold"/>
                          <a:cs typeface="Abadi MT Condensed Extra Bold"/>
                          <a:hlinkClick r:id="rId3"/>
                        </a:rPr>
                        <a:t>yahoo.com</a:t>
                      </a:r>
                      <a:r>
                        <a:rPr lang="en-US" sz="2400" u="none" strike="noStrike" dirty="0" smtClean="0">
                          <a:effectLst/>
                          <a:latin typeface="Abadi MT Condensed Extra Bold"/>
                          <a:cs typeface="Abadi MT Condensed Extra Bold"/>
                        </a:rPr>
                        <a:t>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11082" marR="11082" marT="11082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  <a:latin typeface="Abadi MT Condensed Extra Bold"/>
                          <a:cs typeface="Abadi MT Condensed Extra Bold"/>
                        </a:rPr>
                        <a:t>Tri-Valley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11082" marR="11082" marT="11082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33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  <a:latin typeface="Abadi MT Condensed Extra Bold"/>
                          <a:cs typeface="Abadi MT Condensed Extra Bold"/>
                        </a:rPr>
                        <a:t>Anita Shankar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11082" marR="11082" marT="11082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  <a:latin typeface="Abadi MT Condensed Extra Bold"/>
                          <a:cs typeface="Abadi MT Condensed Extra Bold"/>
                          <a:hlinkClick r:id="rId4"/>
                        </a:rPr>
                        <a:t>agsankar2000@</a:t>
                      </a:r>
                      <a:r>
                        <a:rPr lang="en-US" sz="2400" u="none" strike="noStrike" dirty="0" smtClean="0">
                          <a:effectLst/>
                          <a:latin typeface="Abadi MT Condensed Extra Bold"/>
                          <a:cs typeface="Abadi MT Condensed Extra Bold"/>
                          <a:hlinkClick r:id="rId4"/>
                        </a:rPr>
                        <a:t>gmail.com</a:t>
                      </a:r>
                      <a:r>
                        <a:rPr lang="en-US" sz="2400" u="none" strike="noStrike" dirty="0" smtClean="0">
                          <a:effectLst/>
                          <a:latin typeface="Abadi MT Condensed Extra Bold"/>
                          <a:cs typeface="Abadi MT Condensed Extra Bold"/>
                        </a:rPr>
                        <a:t>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11082" marR="11082" marT="11082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  <a:latin typeface="Abadi MT Condensed Extra Bold"/>
                          <a:cs typeface="Abadi MT Condensed Extra Bold"/>
                        </a:rPr>
                        <a:t>Peninsula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11082" marR="11082" marT="11082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33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  <a:latin typeface="Abadi MT Condensed Extra Bold"/>
                          <a:cs typeface="Abadi MT Condensed Extra Bold"/>
                        </a:rPr>
                        <a:t>Asha Giridharan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11082" marR="11082" marT="11082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  <a:latin typeface="Abadi MT Condensed Extra Bold"/>
                          <a:cs typeface="Abadi MT Condensed Extra Bold"/>
                          <a:hlinkClick r:id="rId5"/>
                        </a:rPr>
                        <a:t>ashagiridharan@</a:t>
                      </a:r>
                      <a:r>
                        <a:rPr lang="en-US" sz="2400" u="none" strike="noStrike" dirty="0" smtClean="0">
                          <a:effectLst/>
                          <a:latin typeface="Abadi MT Condensed Extra Bold"/>
                          <a:cs typeface="Abadi MT Condensed Extra Bold"/>
                          <a:hlinkClick r:id="rId5"/>
                        </a:rPr>
                        <a:t>gmail.com</a:t>
                      </a:r>
                      <a:r>
                        <a:rPr lang="en-US" sz="2400" u="none" strike="noStrike" dirty="0" smtClean="0">
                          <a:effectLst/>
                          <a:latin typeface="Abadi MT Condensed Extra Bold"/>
                          <a:cs typeface="Abadi MT Condensed Extra Bold"/>
                        </a:rPr>
                        <a:t>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11082" marR="11082" marT="11082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  <a:latin typeface="Abadi MT Condensed Extra Bold"/>
                          <a:cs typeface="Abadi MT Condensed Extra Bold"/>
                        </a:rPr>
                        <a:t>CSJ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11082" marR="11082" marT="11082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5035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960"/>
            <a:ext cx="10515600" cy="796163"/>
          </a:xfrm>
        </p:spPr>
        <p:txBody>
          <a:bodyPr/>
          <a:lstStyle/>
          <a:p>
            <a:r>
              <a:rPr lang="en-US" dirty="0" smtClean="0">
                <a:latin typeface="Abadi MT Condensed Extra Bold"/>
                <a:cs typeface="Abadi MT Condensed Extra Bold"/>
              </a:rPr>
              <a:t>Service (No Drop off at GAB)</a:t>
            </a:r>
            <a:endParaRPr lang="en-US" dirty="0">
              <a:latin typeface="Abadi MT Condensed Extra Bold"/>
              <a:cs typeface="Abadi MT Condensed Extra Bold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8679221"/>
              </p:ext>
            </p:extLst>
          </p:nvPr>
        </p:nvGraphicFramePr>
        <p:xfrm>
          <a:off x="685799" y="898197"/>
          <a:ext cx="10337800" cy="623838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2225"/>
                <a:gridCol w="1292225"/>
                <a:gridCol w="1292225"/>
                <a:gridCol w="981460"/>
                <a:gridCol w="1293811"/>
                <a:gridCol w="1293811"/>
                <a:gridCol w="1599818"/>
                <a:gridCol w="1292225"/>
              </a:tblGrid>
              <a:tr h="57711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 err="1">
                          <a:effectLst/>
                          <a:latin typeface="Abadi MT Condensed Extra Bold"/>
                          <a:cs typeface="Abadi MT Condensed Extra Bold"/>
                        </a:rPr>
                        <a:t>S.No</a:t>
                      </a:r>
                      <a:endParaRPr lang="en-US" b="1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  <a:latin typeface="Abadi MT Condensed Extra Bold"/>
                          <a:cs typeface="Abadi MT Condensed Extra Bold"/>
                        </a:rPr>
                        <a:t>Project Ideas</a:t>
                      </a:r>
                      <a:endParaRPr lang="en-US" b="1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  <a:latin typeface="Abadi MT Condensed Extra Bold"/>
                          <a:cs typeface="Abadi MT Condensed Extra Bold"/>
                        </a:rPr>
                        <a:t>Requirement Location</a:t>
                      </a:r>
                      <a:endParaRPr lang="en-US" b="1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  <a:latin typeface="Abadi MT Condensed Extra Bold"/>
                          <a:cs typeface="Abadi MT Condensed Extra Bold"/>
                        </a:rPr>
                        <a:t>Quantity</a:t>
                      </a:r>
                      <a:endParaRPr lang="en-US" b="1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  <a:latin typeface="Abadi MT Condensed Extra Bold"/>
                          <a:cs typeface="Abadi MT Condensed Extra Bold"/>
                        </a:rPr>
                        <a:t>Procurement</a:t>
                      </a:r>
                      <a:br>
                        <a:rPr lang="en-US">
                          <a:effectLst/>
                          <a:latin typeface="Abadi MT Condensed Extra Bold"/>
                          <a:cs typeface="Abadi MT Condensed Extra Bold"/>
                        </a:rPr>
                      </a:br>
                      <a:r>
                        <a:rPr lang="en-US">
                          <a:effectLst/>
                          <a:latin typeface="Abadi MT Condensed Extra Bold"/>
                          <a:cs typeface="Abadi MT Condensed Extra Bold"/>
                        </a:rPr>
                        <a:t>YES/NO </a:t>
                      </a:r>
                      <a:endParaRPr lang="en-US" b="1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  <a:latin typeface="Abadi MT Condensed Extra Bold"/>
                          <a:cs typeface="Abadi MT Condensed Extra Bold"/>
                        </a:rPr>
                        <a:t>Devotees</a:t>
                      </a:r>
                      <a:br>
                        <a:rPr lang="en-US">
                          <a:effectLst/>
                          <a:latin typeface="Abadi MT Condensed Extra Bold"/>
                          <a:cs typeface="Abadi MT Condensed Extra Bold"/>
                        </a:rPr>
                      </a:br>
                      <a:r>
                        <a:rPr lang="en-US">
                          <a:effectLst/>
                          <a:latin typeface="Abadi MT Condensed Extra Bold"/>
                          <a:cs typeface="Abadi MT Condensed Extra Bold"/>
                        </a:rPr>
                        <a:t>Sign-up</a:t>
                      </a:r>
                      <a:endParaRPr lang="en-US" b="1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  <a:latin typeface="Abadi MT Condensed Extra Bold"/>
                          <a:cs typeface="Abadi MT Condensed Extra Bold"/>
                        </a:rPr>
                        <a:t>Dropoff Location</a:t>
                      </a:r>
                      <a:endParaRPr lang="en-US" b="1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>
                          <a:effectLst/>
                          <a:latin typeface="Abadi MT Condensed Extra Bold"/>
                          <a:cs typeface="Abadi MT Condensed Extra Bold"/>
                        </a:rPr>
                        <a:t>Remarks</a:t>
                      </a:r>
                      <a:endParaRPr lang="en-US" b="1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171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dirty="0">
                          <a:solidFill>
                            <a:srgbClr val="FF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Adult Drive</a:t>
                      </a:r>
                      <a:endParaRPr lang="en-US" b="1" dirty="0">
                        <a:solidFill>
                          <a:srgbClr val="FF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dirty="0" smtClean="0">
                          <a:effectLst/>
                          <a:latin typeface="Abadi MT Condensed Extra Bold"/>
                          <a:cs typeface="Abadi MT Condensed Extra Bold"/>
                        </a:rPr>
                        <a:t>At</a:t>
                      </a:r>
                      <a:r>
                        <a:rPr lang="en-US" baseline="0" dirty="0" smtClean="0">
                          <a:effectLst/>
                          <a:latin typeface="Abadi MT Condensed Extra Bold"/>
                          <a:cs typeface="Abadi MT Condensed Extra Bold"/>
                        </a:rPr>
                        <a:t> Centers/Birthday </a:t>
                      </a:r>
                      <a:endParaRPr lang="en-US" dirty="0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dirty="0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17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  <a:latin typeface="Abadi MT Condensed Extra Bold"/>
                          <a:cs typeface="Abadi MT Condensed Extra Bold"/>
                        </a:rPr>
                        <a:t>1</a:t>
                      </a:r>
                      <a:endParaRPr lang="en-US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  <a:latin typeface="Abadi MT Condensed Extra Bold"/>
                          <a:cs typeface="Abadi MT Condensed Extra Bold"/>
                        </a:rPr>
                        <a:t>Serving Blankets </a:t>
                      </a:r>
                      <a:endParaRPr lang="en-US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dirty="0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dirty="0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7756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dirty="0">
                          <a:solidFill>
                            <a:srgbClr val="FF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Pets Drive</a:t>
                      </a:r>
                      <a:endParaRPr lang="en-US" b="1" dirty="0">
                        <a:solidFill>
                          <a:srgbClr val="FF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dirty="0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effectLst/>
                          <a:latin typeface="Abadi MT Condensed Extra Bold"/>
                          <a:cs typeface="Abadi MT Condensed Extra Bold"/>
                        </a:rPr>
                        <a:t>At</a:t>
                      </a:r>
                      <a:r>
                        <a:rPr lang="en-US" baseline="0" dirty="0" smtClean="0">
                          <a:effectLst/>
                          <a:latin typeface="Abadi MT Condensed Extra Bold"/>
                          <a:cs typeface="Abadi MT Condensed Extra Bold"/>
                        </a:rPr>
                        <a:t> Centers/Birthday </a:t>
                      </a:r>
                      <a:endParaRPr lang="en-US" dirty="0" smtClean="0">
                        <a:effectLst/>
                        <a:latin typeface="Abadi MT Condensed Extra Bold"/>
                        <a:cs typeface="Abadi MT Condensed Extra Bold"/>
                      </a:endParaRPr>
                    </a:p>
                    <a:p>
                      <a:pPr algn="ctr" rtl="0" fontAlgn="b"/>
                      <a:endParaRPr lang="en-US" dirty="0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11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  <a:latin typeface="Abadi MT Condensed Extra Bold"/>
                          <a:cs typeface="Abadi MT Condensed Extra Bold"/>
                        </a:rPr>
                        <a:t>1</a:t>
                      </a:r>
                      <a:endParaRPr lang="en-US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  <a:latin typeface="Abadi MT Condensed Extra Bold"/>
                          <a:cs typeface="Abadi MT Condensed Extra Bold"/>
                        </a:rPr>
                        <a:t>Pet Food/Toys</a:t>
                      </a:r>
                      <a:endParaRPr lang="en-US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  <a:latin typeface="Abadi MT Condensed Extra Bold"/>
                          <a:cs typeface="Abadi MT Condensed Extra Bold"/>
                        </a:rPr>
                        <a:t>TBD</a:t>
                      </a:r>
                      <a:endParaRPr lang="en-US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11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  <a:latin typeface="Abadi MT Condensed Extra Bold"/>
                          <a:cs typeface="Abadi MT Condensed Extra Bold"/>
                        </a:rPr>
                        <a:t>2</a:t>
                      </a:r>
                      <a:endParaRPr lang="en-US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  <a:latin typeface="Abadi MT Condensed Extra Bold"/>
                          <a:cs typeface="Abadi MT Condensed Extra Bold"/>
                        </a:rPr>
                        <a:t>Need News Papers</a:t>
                      </a:r>
                      <a:endParaRPr lang="en-US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  <a:latin typeface="Abadi MT Condensed Extra Bold"/>
                          <a:cs typeface="Abadi MT Condensed Extra Bold"/>
                        </a:rPr>
                        <a:t>Sacremento Pet Shelter</a:t>
                      </a:r>
                      <a:endParaRPr lang="en-US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dirty="0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7756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dirty="0">
                          <a:solidFill>
                            <a:srgbClr val="FF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Children Drive</a:t>
                      </a:r>
                      <a:endParaRPr lang="en-US" b="1" dirty="0">
                        <a:solidFill>
                          <a:srgbClr val="FF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effectLst/>
                          <a:latin typeface="Abadi MT Condensed Extra Bold"/>
                          <a:cs typeface="Abadi MT Condensed Extra Bold"/>
                        </a:rPr>
                        <a:t>At</a:t>
                      </a:r>
                      <a:r>
                        <a:rPr lang="en-US" baseline="0" dirty="0" smtClean="0">
                          <a:effectLst/>
                          <a:latin typeface="Abadi MT Condensed Extra Bold"/>
                          <a:cs typeface="Abadi MT Condensed Extra Bold"/>
                        </a:rPr>
                        <a:t> Centers/Birthday </a:t>
                      </a:r>
                      <a:endParaRPr lang="en-US" dirty="0" smtClean="0">
                        <a:effectLst/>
                        <a:latin typeface="Abadi MT Condensed Extra Bold"/>
                        <a:cs typeface="Abadi MT Condensed Extra Bold"/>
                      </a:endParaRPr>
                    </a:p>
                    <a:p>
                      <a:pPr algn="ctr" rtl="0" fontAlgn="b"/>
                      <a:endParaRPr lang="en-US" dirty="0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dirty="0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656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  <a:latin typeface="Abadi MT Condensed Extra Bold"/>
                          <a:cs typeface="Abadi MT Condensed Extra Bold"/>
                        </a:rPr>
                        <a:t>1</a:t>
                      </a:r>
                      <a:endParaRPr lang="en-US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  <a:latin typeface="Abadi MT Condensed Extra Bold"/>
                          <a:cs typeface="Abadi MT Condensed Extra Bold"/>
                        </a:rPr>
                        <a:t>Children's Toys</a:t>
                      </a:r>
                      <a:endParaRPr lang="en-US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  <a:latin typeface="Abadi MT Condensed Extra Bold"/>
                          <a:cs typeface="Abadi MT Condensed Extra Bold"/>
                        </a:rPr>
                        <a:t>Shepherd’s Gate/Fremont</a:t>
                      </a:r>
                      <a:endParaRPr lang="en-US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dirty="0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585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dirty="0">
                          <a:solidFill>
                            <a:srgbClr val="FF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Medicine Drive</a:t>
                      </a: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dirty="0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775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  <a:latin typeface="Abadi MT Condensed Extra Bold"/>
                          <a:cs typeface="Abadi MT Condensed Extra Bold"/>
                        </a:rPr>
                        <a:t>1</a:t>
                      </a:r>
                      <a:endParaRPr lang="en-US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>
                          <a:effectLst/>
                          <a:latin typeface="Abadi MT Condensed Extra Bold"/>
                          <a:cs typeface="Abadi MT Condensed Extra Bold"/>
                        </a:rPr>
                        <a:t>Ordering Medicines for AFMC</a:t>
                      </a:r>
                      <a:endParaRPr lang="en-US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dirty="0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dirty="0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2262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0536"/>
            <a:ext cx="10515600" cy="704723"/>
          </a:xfrm>
        </p:spPr>
        <p:txBody>
          <a:bodyPr/>
          <a:lstStyle/>
          <a:p>
            <a:r>
              <a:rPr lang="en-US" dirty="0">
                <a:latin typeface="Avenir Black Oblique"/>
                <a:cs typeface="Avenir Black Oblique"/>
              </a:rPr>
              <a:t>Service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5260"/>
            <a:ext cx="10515600" cy="57790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i="1" dirty="0">
                <a:latin typeface="Abadi MT Condensed Extra Bold"/>
                <a:cs typeface="Abadi MT Condensed Extra Bold"/>
              </a:rPr>
              <a:t>Medical Supplies Drive for Ashland Free Medical Clinic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dirty="0">
                <a:latin typeface="Abadi MT Condensed Extra Bold"/>
                <a:cs typeface="Abadi MT Condensed Extra Bold"/>
              </a:rPr>
              <a:t>The Ashland Free Medical Clinic (AFMC) provides free medical care for low income people who do not have health insurance. They provide non-emergency care for both acute and chronic conditions. The clinic is staffed by volunteer physicians, nurse practitioners and other support staff. The clinic (</a:t>
            </a:r>
            <a:r>
              <a:rPr lang="en-US" dirty="0">
                <a:latin typeface="Abadi MT Condensed Extra Bold"/>
                <a:cs typeface="Abadi MT Condensed Extra Bold"/>
                <a:hlinkClick r:id="rId2"/>
              </a:rPr>
              <a:t> http://www.afmconline.org/ </a:t>
            </a:r>
            <a:r>
              <a:rPr lang="en-US" dirty="0">
                <a:latin typeface="Abadi MT Condensed Extra Bold"/>
                <a:cs typeface="Abadi MT Condensed Extra Bold"/>
              </a:rPr>
              <a:t>)operates on Saturday mornings from 8:00am - 12 noon for adults and Wednesday evenings 6:00pm - 8:00pm for Pediatric patients. AFMC provides medications and supplies to patients, free of charge.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dirty="0">
                <a:latin typeface="Abadi MT Condensed Extra Bold"/>
                <a:cs typeface="Abadi MT Condensed Extra Bold"/>
              </a:rPr>
              <a:t>In preparation for Global </a:t>
            </a:r>
            <a:r>
              <a:rPr lang="en-US" dirty="0" err="1">
                <a:latin typeface="Abadi MT Condensed Extra Bold"/>
                <a:cs typeface="Abadi MT Condensed Extra Bold"/>
              </a:rPr>
              <a:t>Akhanda</a:t>
            </a:r>
            <a:r>
              <a:rPr lang="en-US" dirty="0">
                <a:latin typeface="Abadi MT Condensed Extra Bold"/>
                <a:cs typeface="Abadi MT Condensed Extra Bold"/>
              </a:rPr>
              <a:t> </a:t>
            </a:r>
            <a:r>
              <a:rPr lang="en-US" dirty="0" err="1">
                <a:latin typeface="Abadi MT Condensed Extra Bold"/>
                <a:cs typeface="Abadi MT Condensed Extra Bold"/>
              </a:rPr>
              <a:t>Bhajans</a:t>
            </a:r>
            <a:r>
              <a:rPr lang="en-US" dirty="0">
                <a:latin typeface="Abadi MT Condensed Extra Bold"/>
                <a:cs typeface="Abadi MT Condensed Extra Bold"/>
              </a:rPr>
              <a:t> (GAB), we are hosting a medical supplies drive to support AFMC.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dirty="0" smtClean="0">
                <a:latin typeface="Abadi MT Condensed Extra Bold"/>
                <a:cs typeface="Abadi MT Condensed Extra Bold"/>
              </a:rPr>
              <a:t>Please check </a:t>
            </a:r>
            <a:r>
              <a:rPr lang="en-US" dirty="0" smtClean="0">
                <a:latin typeface="Abadi MT Condensed Extra Bold"/>
                <a:cs typeface="Abadi MT Condensed Extra Bold"/>
                <a:hlinkClick r:id="rId3"/>
              </a:rPr>
              <a:t>www.region7saicenters.org/gab/service.html </a:t>
            </a:r>
            <a:r>
              <a:rPr lang="en-US" dirty="0" smtClean="0">
                <a:latin typeface="Abadi MT Condensed Extra Bold"/>
                <a:cs typeface="Abadi MT Condensed Extra Bold"/>
              </a:rPr>
              <a:t>for more details</a:t>
            </a:r>
            <a:endParaRPr lang="en-US" dirty="0">
              <a:latin typeface="Abadi MT Condensed Extra Bold"/>
              <a:cs typeface="Abadi MT Condensed Extra Bold"/>
            </a:endParaRPr>
          </a:p>
        </p:txBody>
      </p:sp>
    </p:spTree>
    <p:extLst>
      <p:ext uri="{BB962C8B-B14F-4D97-AF65-F5344CB8AC3E}">
        <p14:creationId xmlns:p14="http://schemas.microsoft.com/office/powerpoint/2010/main" val="3419854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badi MT Condensed Extra Bold"/>
                <a:cs typeface="Abadi MT Condensed Extra Bold"/>
              </a:rPr>
              <a:t>Service Team</a:t>
            </a:r>
            <a:endParaRPr lang="en-US" dirty="0">
              <a:latin typeface="Abadi MT Condensed Extra Bold"/>
              <a:cs typeface="Abadi MT Condensed Extra Bold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9943718"/>
              </p:ext>
            </p:extLst>
          </p:nvPr>
        </p:nvGraphicFramePr>
        <p:xfrm>
          <a:off x="1604269" y="1843089"/>
          <a:ext cx="9345170" cy="659320"/>
        </p:xfrm>
        <a:graphic>
          <a:graphicData uri="http://schemas.openxmlformats.org/drawingml/2006/table">
            <a:tbl>
              <a:tblPr/>
              <a:tblGrid>
                <a:gridCol w="3312839"/>
                <a:gridCol w="3856736"/>
                <a:gridCol w="2175595"/>
              </a:tblGrid>
              <a:tr h="6593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200" dirty="0" err="1" smtClean="0">
                          <a:solidFill>
                            <a:schemeClr val="tx1"/>
                          </a:solidFill>
                          <a:effectLst/>
                          <a:latin typeface="Abadi MT Condensed Extra Bold"/>
                          <a:ea typeface="+mn-ea"/>
                          <a:cs typeface="Abadi MT Condensed Extra Bold"/>
                        </a:rPr>
                        <a:t>Vikram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Abadi MT Condensed Extra Bold"/>
                          <a:ea typeface="+mn-ea"/>
                          <a:cs typeface="Abadi MT Condensed Extra Bold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tx1"/>
                          </a:solidFill>
                          <a:effectLst/>
                          <a:latin typeface="Abadi MT Condensed Extra Bold"/>
                          <a:ea typeface="+mn-ea"/>
                          <a:cs typeface="Abadi MT Condensed Extra Bold"/>
                        </a:rPr>
                        <a:t>Karthik</a:t>
                      </a:r>
                      <a:endParaRPr lang="en-US" sz="2400" dirty="0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28575" marR="28575" marT="19051" marB="190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925-699-4254</a:t>
                      </a:r>
                      <a:endParaRPr lang="en-US" sz="2400" b="1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5" marR="28575" marT="19051" marB="190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b="1" dirty="0" smtClean="0">
                          <a:effectLst/>
                          <a:latin typeface="arial, helvetica, sans-serif"/>
                        </a:rPr>
                        <a:t>Tri Valley</a:t>
                      </a:r>
                      <a:endParaRPr lang="en-US" sz="1900" b="1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5" marR="28575" marT="19051" marB="190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4778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4763"/>
          </a:xfrm>
        </p:spPr>
        <p:txBody>
          <a:bodyPr/>
          <a:lstStyle/>
          <a:p>
            <a:r>
              <a:rPr lang="en-US" dirty="0" smtClean="0">
                <a:latin typeface="Avenir Black Oblique"/>
                <a:cs typeface="Avenir Black Oblique"/>
              </a:rPr>
              <a:t>Food</a:t>
            </a:r>
            <a:endParaRPr lang="en-US" dirty="0">
              <a:latin typeface="Avenir Black Oblique"/>
              <a:cs typeface="Avenir Black Obliqu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7594"/>
            <a:ext cx="10515600" cy="4869371"/>
          </a:xfrm>
        </p:spPr>
        <p:txBody>
          <a:bodyPr>
            <a:normAutofit/>
          </a:bodyPr>
          <a:lstStyle/>
          <a:p>
            <a:pPr fontAlgn="auto">
              <a:spcBef>
                <a:spcPts val="800"/>
              </a:spcBef>
              <a:spcAft>
                <a:spcPts val="80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  <a:defRPr/>
            </a:pPr>
            <a:r>
              <a:rPr lang="en-US" b="1" dirty="0">
                <a:latin typeface="Avenir Black Oblique"/>
                <a:cs typeface="Avenir Black Oblique"/>
              </a:rPr>
              <a:t>Saturday Dinner 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dirty="0">
                <a:latin typeface="Avenir Black Oblique"/>
                <a:cs typeface="Avenir Black Oblique"/>
              </a:rPr>
              <a:t>06</a:t>
            </a:r>
            <a:r>
              <a:rPr lang="en-US" dirty="0" smtClean="0">
                <a:latin typeface="Avenir Black Oblique"/>
                <a:cs typeface="Avenir Black Oblique"/>
              </a:rPr>
              <a:t>:</a:t>
            </a:r>
            <a:r>
              <a:rPr lang="en-US" dirty="0" smtClean="0">
                <a:latin typeface="Avenir Black Oblique"/>
                <a:cs typeface="Avenir Black Oblique"/>
              </a:rPr>
              <a:t>15 PM</a:t>
            </a:r>
            <a:r>
              <a:rPr lang="en-US" dirty="0" smtClean="0">
                <a:latin typeface="Avenir Black Oblique"/>
                <a:cs typeface="Avenir Black Oblique"/>
              </a:rPr>
              <a:t> </a:t>
            </a:r>
            <a:r>
              <a:rPr lang="en-US" dirty="0">
                <a:latin typeface="Avenir Black Oblique"/>
                <a:cs typeface="Avenir Black Oblique"/>
              </a:rPr>
              <a:t>– 07:00 PM (SSE children &amp; Seniors)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dirty="0">
                <a:latin typeface="Avenir Black Oblique"/>
                <a:cs typeface="Avenir Black Oblique"/>
              </a:rPr>
              <a:t>07:00 </a:t>
            </a:r>
            <a:r>
              <a:rPr lang="en-US" dirty="0" smtClean="0">
                <a:latin typeface="Avenir Black Oblique"/>
                <a:cs typeface="Avenir Black Oblique"/>
              </a:rPr>
              <a:t>PM– </a:t>
            </a:r>
            <a:r>
              <a:rPr lang="en-US" dirty="0">
                <a:latin typeface="Avenir Black Oblique"/>
                <a:cs typeface="Avenir Black Oblique"/>
              </a:rPr>
              <a:t>09:30 PM (Everyone</a:t>
            </a:r>
            <a:r>
              <a:rPr lang="en-US" dirty="0" smtClean="0">
                <a:latin typeface="Avenir Black Oblique"/>
                <a:cs typeface="Avenir Black Oblique"/>
              </a:rPr>
              <a:t>)</a:t>
            </a:r>
            <a:endParaRPr lang="en-US" dirty="0">
              <a:latin typeface="Avenir Black Oblique"/>
              <a:cs typeface="Avenir Black Oblique"/>
            </a:endParaRPr>
          </a:p>
          <a:p>
            <a:pPr fontAlgn="auto"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  <a:defRPr/>
            </a:pPr>
            <a:r>
              <a:rPr lang="en-US" b="1" dirty="0">
                <a:latin typeface="Avenir Black Oblique"/>
                <a:cs typeface="Avenir Black Oblique"/>
              </a:rPr>
              <a:t>Sunday Breakfast  </a:t>
            </a:r>
          </a:p>
          <a:p>
            <a:pPr lvl="1"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  <a:defRPr/>
            </a:pPr>
            <a:r>
              <a:rPr lang="en-US" dirty="0">
                <a:latin typeface="Avenir Black Oblique"/>
                <a:cs typeface="Avenir Black Oblique"/>
              </a:rPr>
              <a:t>06:00 </a:t>
            </a:r>
            <a:r>
              <a:rPr lang="en-US" dirty="0" smtClean="0">
                <a:latin typeface="Avenir Black Oblique"/>
                <a:cs typeface="Avenir Black Oblique"/>
              </a:rPr>
              <a:t>AM – </a:t>
            </a:r>
            <a:r>
              <a:rPr lang="en-US" dirty="0">
                <a:latin typeface="Avenir Black Oblique"/>
                <a:cs typeface="Avenir Black Oblique"/>
              </a:rPr>
              <a:t>08:30 AM (Everyone</a:t>
            </a:r>
            <a:r>
              <a:rPr lang="en-US" dirty="0" smtClean="0">
                <a:latin typeface="Avenir Black Oblique"/>
                <a:cs typeface="Avenir Black Oblique"/>
              </a:rPr>
              <a:t>)</a:t>
            </a:r>
            <a:endParaRPr lang="en-US" b="1" dirty="0">
              <a:latin typeface="Avenir Black Oblique"/>
              <a:cs typeface="Avenir Black Oblique"/>
            </a:endParaRPr>
          </a:p>
          <a:p>
            <a:pPr fontAlgn="auto">
              <a:spcBef>
                <a:spcPts val="800"/>
              </a:spcBef>
              <a:spcAft>
                <a:spcPts val="80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  <a:defRPr/>
            </a:pPr>
            <a:r>
              <a:rPr lang="en-US" b="1" dirty="0">
                <a:latin typeface="Avenir Black Oblique"/>
                <a:cs typeface="Avenir Black Oblique"/>
              </a:rPr>
              <a:t>Sunday Lunch </a:t>
            </a:r>
          </a:p>
          <a:p>
            <a:pPr lvl="1">
              <a:spcBef>
                <a:spcPts val="800"/>
              </a:spcBef>
              <a:spcAft>
                <a:spcPts val="80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  <a:defRPr/>
            </a:pPr>
            <a:r>
              <a:rPr lang="en-US" dirty="0" smtClean="0">
                <a:latin typeface="Avenir Black Oblique"/>
                <a:cs typeface="Avenir Black Oblique"/>
              </a:rPr>
              <a:t>12:00 PM </a:t>
            </a:r>
            <a:r>
              <a:rPr lang="en-US" dirty="0">
                <a:latin typeface="Avenir Black Oblique"/>
                <a:cs typeface="Avenir Black Oblique"/>
              </a:rPr>
              <a:t>– 12</a:t>
            </a:r>
            <a:r>
              <a:rPr lang="en-US" dirty="0" smtClean="0">
                <a:latin typeface="Avenir Black Oblique"/>
                <a:cs typeface="Avenir Black Oblique"/>
              </a:rPr>
              <a:t>:45 </a:t>
            </a:r>
            <a:r>
              <a:rPr lang="en-US" dirty="0">
                <a:latin typeface="Avenir Black Oblique"/>
                <a:cs typeface="Avenir Black Oblique"/>
              </a:rPr>
              <a:t>PM (SSE children &amp; </a:t>
            </a:r>
            <a:r>
              <a:rPr lang="en-US" dirty="0" smtClean="0">
                <a:latin typeface="Avenir Black Oblique"/>
                <a:cs typeface="Avenir Black Oblique"/>
              </a:rPr>
              <a:t>Seniors)</a:t>
            </a:r>
            <a:endParaRPr lang="en-US" dirty="0">
              <a:latin typeface="Avenir Black Oblique"/>
              <a:cs typeface="Avenir Black Oblique"/>
            </a:endParaRP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dirty="0" smtClean="0">
                <a:latin typeface="Avenir Black Oblique"/>
                <a:cs typeface="Avenir Black Oblique"/>
              </a:rPr>
              <a:t>12:30 PM  </a:t>
            </a:r>
            <a:r>
              <a:rPr lang="en-US" dirty="0">
                <a:latin typeface="Avenir Black Oblique"/>
                <a:cs typeface="Avenir Black Oblique"/>
              </a:rPr>
              <a:t>– 01:30 PM (Everyone)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648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Avenir Black Oblique"/>
                <a:cs typeface="Avenir Black Oblique"/>
              </a:rPr>
              <a:t>Instructions for Food drop-off :</a:t>
            </a:r>
            <a:endParaRPr lang="en-US" sz="4000" dirty="0">
              <a:latin typeface="Avenir Black Oblique"/>
              <a:cs typeface="Avenir Black Obliqu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6500" y="1384300"/>
            <a:ext cx="9764191" cy="4406901"/>
          </a:xfrm>
        </p:spPr>
        <p:txBody>
          <a:bodyPr>
            <a:normAutofit fontScale="92500" lnSpcReduction="20000"/>
          </a:bodyPr>
          <a:lstStyle/>
          <a:p>
            <a:pPr algn="just">
              <a:spcAft>
                <a:spcPts val="80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sz="2600" dirty="0">
                <a:latin typeface="Avenir Black Oblique"/>
                <a:cs typeface="Avenir Black Oblique"/>
              </a:rPr>
              <a:t>Please drop off food </a:t>
            </a:r>
            <a:r>
              <a:rPr lang="en-US" sz="2600" dirty="0" err="1">
                <a:latin typeface="Avenir Black Oblique"/>
                <a:cs typeface="Avenir Black Oblique"/>
              </a:rPr>
              <a:t>prasad</a:t>
            </a:r>
            <a:r>
              <a:rPr lang="en-US" sz="2600" dirty="0">
                <a:latin typeface="Avenir Black Oblique"/>
                <a:cs typeface="Avenir Black Oblique"/>
              </a:rPr>
              <a:t> at the dining hall door that can be accessed from the parking lot.</a:t>
            </a:r>
          </a:p>
          <a:p>
            <a:pPr algn="just">
              <a:spcAft>
                <a:spcPts val="80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sz="2600" dirty="0">
                <a:latin typeface="Avenir Black Oblique"/>
                <a:cs typeface="Avenir Black Oblique"/>
              </a:rPr>
              <a:t>Please </a:t>
            </a:r>
            <a:r>
              <a:rPr lang="en-US" sz="2600" b="1" dirty="0">
                <a:latin typeface="Avenir Black Oblique"/>
                <a:cs typeface="Avenir Black Oblique"/>
              </a:rPr>
              <a:t>do not </a:t>
            </a:r>
            <a:r>
              <a:rPr lang="en-US" sz="2600" dirty="0">
                <a:latin typeface="Avenir Black Oblique"/>
                <a:cs typeface="Avenir Black Oblique"/>
              </a:rPr>
              <a:t>carry the food into the lobby or drop off at the dining hall via the lobby. This recommendation is to respect the etiquette of </a:t>
            </a:r>
            <a:r>
              <a:rPr lang="en-US" sz="2600" dirty="0" smtClean="0">
                <a:latin typeface="Avenir Black Oblique"/>
                <a:cs typeface="Avenir Black Oblique"/>
              </a:rPr>
              <a:t>Sheraton by Four Points and </a:t>
            </a:r>
            <a:r>
              <a:rPr lang="en-US" sz="2600" dirty="0">
                <a:latin typeface="Avenir Black Oblique"/>
                <a:cs typeface="Avenir Black Oblique"/>
              </a:rPr>
              <a:t>not to disrupt their daily workflow.</a:t>
            </a:r>
          </a:p>
          <a:p>
            <a:pPr algn="just">
              <a:spcAft>
                <a:spcPts val="80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sz="2600" dirty="0">
                <a:latin typeface="Avenir Black Oblique"/>
                <a:cs typeface="Avenir Black Oblique"/>
              </a:rPr>
              <a:t>Please let one of the food team co-leads know about your drop off</a:t>
            </a:r>
            <a:r>
              <a:rPr lang="en-US" sz="2600" dirty="0" smtClean="0">
                <a:latin typeface="Avenir Black Oblique"/>
                <a:cs typeface="Avenir Black Oblique"/>
              </a:rPr>
              <a:t>.</a:t>
            </a:r>
            <a:endParaRPr lang="en-US" sz="2600" dirty="0">
              <a:latin typeface="Avenir Black Oblique"/>
              <a:cs typeface="Avenir Black Oblique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sz="2600" b="1" dirty="0">
                <a:latin typeface="Avenir Black Oblique"/>
                <a:cs typeface="Avenir Black Oblique"/>
              </a:rPr>
              <a:t>Please do not drop off any </a:t>
            </a:r>
            <a:r>
              <a:rPr lang="en-US" sz="2600" b="1" dirty="0" err="1">
                <a:latin typeface="Avenir Black Oblique"/>
                <a:cs typeface="Avenir Black Oblique"/>
              </a:rPr>
              <a:t>prasad</a:t>
            </a:r>
            <a:r>
              <a:rPr lang="en-US" sz="2600" b="1" dirty="0">
                <a:latin typeface="Avenir Black Oblique"/>
                <a:cs typeface="Avenir Black Oblique"/>
              </a:rPr>
              <a:t> that has not been requested or is not part of the menu.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147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badi MT Condensed Extra Bold"/>
                <a:cs typeface="Abadi MT Condensed Extra Bold"/>
              </a:rPr>
              <a:t>Food Team</a:t>
            </a:r>
            <a:endParaRPr lang="en-US" dirty="0">
              <a:latin typeface="Abadi MT Condensed Extra Bold"/>
              <a:cs typeface="Abadi MT Condensed Extra Bold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2067107"/>
              </p:ext>
            </p:extLst>
          </p:nvPr>
        </p:nvGraphicFramePr>
        <p:xfrm>
          <a:off x="978414" y="1690689"/>
          <a:ext cx="9460986" cy="3977460"/>
        </p:xfrm>
        <a:graphic>
          <a:graphicData uri="http://schemas.openxmlformats.org/drawingml/2006/table">
            <a:tbl>
              <a:tblPr/>
              <a:tblGrid>
                <a:gridCol w="2593976"/>
                <a:gridCol w="4808899"/>
                <a:gridCol w="2058111"/>
              </a:tblGrid>
              <a:tr h="108198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Shankar Venkatraman</a:t>
                      </a: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  <a:hlinkClick r:id="rId2"/>
                        </a:rPr>
                        <a:t>shankarxv@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  <a:hlinkClick r:id="rId2"/>
                        </a:rPr>
                        <a:t>gmail.com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 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Peninsula Center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26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Anuradha Somashekar</a:t>
                      </a: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  <a:hlinkClick r:id="rId3"/>
                        </a:rPr>
                        <a:t>anoosomu@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  <a:hlinkClick r:id="rId3"/>
                        </a:rPr>
                        <a:t>yahoo.com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 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Fremont Center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8198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Lalitha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Gunsekaran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  <a:hlinkClick r:id="rId4"/>
                        </a:rPr>
                        <a:t>lalithaguna@gmail.com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 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CSJ Center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81980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Senthil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Chinathambi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  <a:hlinkClick r:id="rId5"/>
                        </a:rPr>
                        <a:t>sekumar@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  <a:hlinkClick r:id="rId5"/>
                        </a:rPr>
                        <a:t>gmail.com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  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Fremont Center 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5035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7384"/>
            <a:ext cx="10515600" cy="960755"/>
          </a:xfrm>
        </p:spPr>
        <p:txBody>
          <a:bodyPr/>
          <a:lstStyle/>
          <a:p>
            <a:r>
              <a:rPr lang="en-US" sz="4000" dirty="0" smtClean="0">
                <a:latin typeface="Avenir Black Oblique"/>
                <a:cs typeface="Avenir Black Oblique"/>
              </a:rPr>
              <a:t>Volunteering at GAB</a:t>
            </a:r>
            <a:endParaRPr lang="en-US" sz="4000" dirty="0">
              <a:latin typeface="Avenir Black Oblique"/>
              <a:cs typeface="Avenir Black Obliqu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8136"/>
            <a:ext cx="10515600" cy="5897880"/>
          </a:xfrm>
        </p:spPr>
        <p:txBody>
          <a:bodyPr>
            <a:normAutofit fontScale="92500" lnSpcReduction="10000"/>
          </a:bodyPr>
          <a:lstStyle/>
          <a:p>
            <a:pPr algn="just">
              <a:spcAft>
                <a:spcPts val="800"/>
              </a:spcAft>
              <a:buNone/>
            </a:pPr>
            <a:r>
              <a:rPr lang="en-US" dirty="0">
                <a:latin typeface="Avenir Black Oblique"/>
                <a:cs typeface="Avenir Black Oblique"/>
              </a:rPr>
              <a:t>The various volunteer opportunities open for sign-up are:</a:t>
            </a:r>
          </a:p>
          <a:p>
            <a:pPr algn="just">
              <a:spcAft>
                <a:spcPts val="80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b="1" dirty="0" smtClean="0">
                <a:latin typeface="Avenir Black Oblique"/>
                <a:cs typeface="Avenir Black Oblique"/>
              </a:rPr>
              <a:t>Prayer Hall Setup</a:t>
            </a:r>
            <a:endParaRPr lang="en-US" b="1" dirty="0">
              <a:latin typeface="Avenir Black Oblique"/>
              <a:cs typeface="Avenir Black Oblique"/>
            </a:endParaRPr>
          </a:p>
          <a:p>
            <a:pPr algn="just">
              <a:spcAft>
                <a:spcPts val="80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b="1" dirty="0">
                <a:latin typeface="Avenir Black Oblique"/>
                <a:cs typeface="Avenir Black Oblique"/>
              </a:rPr>
              <a:t>Dining </a:t>
            </a:r>
            <a:r>
              <a:rPr lang="en-US" b="1" dirty="0" smtClean="0">
                <a:latin typeface="Avenir Black Oblique"/>
                <a:cs typeface="Avenir Black Oblique"/>
              </a:rPr>
              <a:t>Hall Setup</a:t>
            </a:r>
          </a:p>
          <a:p>
            <a:pPr algn="just">
              <a:spcAft>
                <a:spcPts val="80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b="1" dirty="0" smtClean="0">
                <a:latin typeface="Avenir Black Oblique"/>
                <a:cs typeface="Avenir Black Oblique"/>
              </a:rPr>
              <a:t>Usher - Lobby</a:t>
            </a:r>
            <a:endParaRPr lang="en-US" b="1" dirty="0">
              <a:latin typeface="Avenir Black Oblique"/>
              <a:cs typeface="Avenir Black Oblique"/>
            </a:endParaRPr>
          </a:p>
          <a:p>
            <a:pPr algn="just">
              <a:spcAft>
                <a:spcPts val="80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b="1" dirty="0" smtClean="0">
                <a:latin typeface="Avenir Black Oblique"/>
                <a:cs typeface="Avenir Black Oblique"/>
              </a:rPr>
              <a:t>Usher - </a:t>
            </a:r>
            <a:r>
              <a:rPr lang="en-US" b="1" dirty="0" err="1" smtClean="0">
                <a:latin typeface="Avenir Black Oblique"/>
                <a:cs typeface="Avenir Black Oblique"/>
              </a:rPr>
              <a:t>Bhajan</a:t>
            </a:r>
            <a:r>
              <a:rPr lang="en-US" b="1" dirty="0" smtClean="0">
                <a:latin typeface="Avenir Black Oblique"/>
                <a:cs typeface="Avenir Black Oblique"/>
              </a:rPr>
              <a:t> hall</a:t>
            </a:r>
          </a:p>
          <a:p>
            <a:pPr algn="just">
              <a:spcAft>
                <a:spcPts val="80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b="1" dirty="0" smtClean="0">
                <a:latin typeface="Avenir Black Oblique"/>
                <a:cs typeface="Avenir Black Oblique"/>
              </a:rPr>
              <a:t>Prasad Distribution</a:t>
            </a:r>
            <a:endParaRPr lang="en-US" b="1" dirty="0">
              <a:latin typeface="Avenir Black Oblique"/>
              <a:cs typeface="Avenir Black Oblique"/>
            </a:endParaRPr>
          </a:p>
          <a:p>
            <a:pPr algn="just">
              <a:spcAft>
                <a:spcPts val="80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b="1" dirty="0" smtClean="0">
                <a:latin typeface="Avenir Black Oblique"/>
                <a:cs typeface="Avenir Black Oblique"/>
              </a:rPr>
              <a:t>Clean-up</a:t>
            </a:r>
            <a:endParaRPr lang="en-US" dirty="0">
              <a:latin typeface="Avenir Black Oblique"/>
              <a:cs typeface="Avenir Black Oblique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dirty="0">
                <a:latin typeface="Avenir Black Oblique"/>
                <a:cs typeface="Avenir Black Oblique"/>
              </a:rPr>
              <a:t>We request devotees to sign-up for </a:t>
            </a:r>
            <a:r>
              <a:rPr lang="en-US" b="1" dirty="0">
                <a:latin typeface="Avenir Black Oblique"/>
                <a:cs typeface="Avenir Black Oblique"/>
              </a:rPr>
              <a:t>at least </a:t>
            </a:r>
            <a:r>
              <a:rPr lang="en-US" b="1" dirty="0" smtClean="0">
                <a:latin typeface="Avenir Black Oblique"/>
                <a:cs typeface="Avenir Black Oblique"/>
              </a:rPr>
              <a:t>two hours </a:t>
            </a:r>
            <a:r>
              <a:rPr lang="en-US" b="1" dirty="0">
                <a:latin typeface="Avenir Black Oblique"/>
                <a:cs typeface="Avenir Black Oblique"/>
              </a:rPr>
              <a:t>of continuous service</a:t>
            </a:r>
            <a:r>
              <a:rPr lang="en-US" dirty="0">
                <a:latin typeface="Avenir Black Oblique"/>
                <a:cs typeface="Avenir Black Oblique"/>
              </a:rPr>
              <a:t>. </a:t>
            </a:r>
            <a:endParaRPr lang="en-US" dirty="0" smtClean="0">
              <a:latin typeface="Avenir Black Oblique"/>
              <a:cs typeface="Avenir Black Oblique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n-US" dirty="0">
              <a:latin typeface="Avenir Black Oblique"/>
              <a:cs typeface="Avenir Black Oblique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dirty="0">
                <a:latin typeface="Avenir Black Oblique"/>
                <a:cs typeface="Avenir Black Oblique"/>
              </a:rPr>
              <a:t>The sign-up sheet is  available with your </a:t>
            </a:r>
            <a:r>
              <a:rPr lang="en-US" dirty="0" smtClean="0">
                <a:latin typeface="Avenir Black Oblique"/>
                <a:cs typeface="Avenir Black Oblique"/>
              </a:rPr>
              <a:t>center </a:t>
            </a:r>
            <a:r>
              <a:rPr lang="en-US" dirty="0">
                <a:latin typeface="Avenir Black Oblique"/>
                <a:cs typeface="Avenir Black Oblique"/>
              </a:rPr>
              <a:t>service coordinators.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venir Black Oblique"/>
                <a:cs typeface="Avenir Black Oblique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129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979043"/>
          </a:xfrm>
        </p:spPr>
        <p:txBody>
          <a:bodyPr/>
          <a:lstStyle/>
          <a:p>
            <a:r>
              <a:rPr lang="en-US" dirty="0">
                <a:latin typeface="Avenir Black Oblique"/>
                <a:cs typeface="Avenir Black Oblique"/>
              </a:rPr>
              <a:t>Volunteering at GAB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7905"/>
            <a:ext cx="10515600" cy="4659059"/>
          </a:xfrm>
        </p:spPr>
        <p:txBody>
          <a:bodyPr/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dirty="0">
                <a:latin typeface="Avenir Black Oblique"/>
                <a:cs typeface="Avenir Black Oblique"/>
              </a:rPr>
              <a:t>The GAB team is looking for additional volunteers to help out during </a:t>
            </a:r>
            <a:r>
              <a:rPr lang="en-US" dirty="0" smtClean="0">
                <a:latin typeface="Avenir Black Oblique"/>
                <a:cs typeface="Avenir Black Oblique"/>
              </a:rPr>
              <a:t>the event</a:t>
            </a:r>
            <a:r>
              <a:rPr lang="en-US" dirty="0">
                <a:latin typeface="Avenir Black Oblique"/>
                <a:cs typeface="Avenir Black Oblique"/>
              </a:rPr>
              <a:t>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endParaRPr lang="en-US" dirty="0">
              <a:latin typeface="Avenir Black Oblique"/>
              <a:cs typeface="Avenir Black Oblique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dirty="0">
                <a:latin typeface="Avenir Black Oblique"/>
                <a:cs typeface="Avenir Black Oblique"/>
              </a:rPr>
              <a:t>Please sign up via the link : </a:t>
            </a:r>
            <a:r>
              <a:rPr lang="en-US" dirty="0">
                <a:latin typeface="Avenir Black Oblique"/>
                <a:cs typeface="Avenir Black Oblique"/>
                <a:hlinkClick r:id="rId2"/>
              </a:rPr>
              <a:t>http://</a:t>
            </a:r>
            <a:r>
              <a:rPr lang="en-US" dirty="0" smtClean="0">
                <a:latin typeface="Avenir Black Oblique"/>
                <a:cs typeface="Avenir Black Oblique"/>
                <a:hlinkClick r:id="rId2"/>
              </a:rPr>
              <a:t>region7saicenters.org/gab/signups.html</a:t>
            </a:r>
            <a:r>
              <a:rPr lang="en-US" dirty="0" smtClean="0">
                <a:latin typeface="Avenir Black Oblique"/>
                <a:cs typeface="Avenir Black Oblique"/>
              </a:rPr>
              <a:t> or </a:t>
            </a:r>
            <a:r>
              <a:rPr lang="en-US" dirty="0">
                <a:latin typeface="Avenir Black Oblique"/>
                <a:cs typeface="Avenir Black Oblique"/>
              </a:rPr>
              <a:t>contact the volunteering team.</a:t>
            </a:r>
          </a:p>
        </p:txBody>
      </p:sp>
    </p:spTree>
    <p:extLst>
      <p:ext uri="{BB962C8B-B14F-4D97-AF65-F5344CB8AC3E}">
        <p14:creationId xmlns:p14="http://schemas.microsoft.com/office/powerpoint/2010/main" val="2041602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badi MT Condensed Extra Bold"/>
                <a:cs typeface="Abadi MT Condensed Extra Bold"/>
              </a:rPr>
              <a:t>Volunteer Team</a:t>
            </a:r>
            <a:r>
              <a:rPr lang="en-US" dirty="0" smtClean="0">
                <a:latin typeface="Brush Script MT" panose="03060802040406070304" pitchFamily="66" charset="0"/>
              </a:rPr>
              <a:t>	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8079444"/>
              </p:ext>
            </p:extLst>
          </p:nvPr>
        </p:nvGraphicFramePr>
        <p:xfrm>
          <a:off x="1812232" y="1663700"/>
          <a:ext cx="8919268" cy="2765909"/>
        </p:xfrm>
        <a:graphic>
          <a:graphicData uri="http://schemas.openxmlformats.org/drawingml/2006/table">
            <a:tbl>
              <a:tblPr/>
              <a:tblGrid>
                <a:gridCol w="4365648"/>
                <a:gridCol w="4553620"/>
              </a:tblGrid>
              <a:tr h="91071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Brij Singh</a:t>
                      </a: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badi MT Condensed Extra Bold"/>
                          <a:cs typeface="Abadi MT Condensed Extra Bold"/>
                          <a:hlinkClick r:id="rId3"/>
                        </a:rPr>
                        <a:t>brijstoor@</a:t>
                      </a:r>
                      <a:r>
                        <a:rPr lang="en-US" sz="2400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badi MT Condensed Extra Bold"/>
                          <a:cs typeface="Abadi MT Condensed Extra Bold"/>
                          <a:hlinkClick r:id="rId3"/>
                        </a:rPr>
                        <a:t>gmail.com</a:t>
                      </a:r>
                      <a:r>
                        <a:rPr lang="en-US" sz="2400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 </a:t>
                      </a:r>
                      <a:endParaRPr lang="en-US" sz="24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2759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Venu Banda</a:t>
                      </a: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badi MT Condensed Extra Bold"/>
                          <a:cs typeface="Abadi MT Condensed Extra Bold"/>
                          <a:hlinkClick r:id="rId4"/>
                        </a:rPr>
                        <a:t>venu.banda@</a:t>
                      </a:r>
                      <a:r>
                        <a:rPr lang="en-US" sz="2400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badi MT Condensed Extra Bold"/>
                          <a:cs typeface="Abadi MT Condensed Extra Bold"/>
                          <a:hlinkClick r:id="rId4"/>
                        </a:rPr>
                        <a:t>gmail.com</a:t>
                      </a:r>
                      <a:r>
                        <a:rPr lang="en-US" sz="2400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 </a:t>
                      </a:r>
                      <a:endParaRPr lang="en-US" sz="24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2759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Shiva Palle</a:t>
                      </a: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badi MT Condensed Extra Bold"/>
                          <a:cs typeface="Abadi MT Condensed Extra Bold"/>
                          <a:hlinkClick r:id="rId5"/>
                        </a:rPr>
                        <a:t>shivakumar.palle@</a:t>
                      </a:r>
                      <a:r>
                        <a:rPr lang="en-US" sz="2400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badi MT Condensed Extra Bold"/>
                          <a:cs typeface="Abadi MT Condensed Extra Bold"/>
                          <a:hlinkClick r:id="rId5"/>
                        </a:rPr>
                        <a:t>gmail.com</a:t>
                      </a:r>
                      <a:r>
                        <a:rPr lang="en-US" sz="2400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 </a:t>
                      </a:r>
                      <a:endParaRPr lang="en-US" sz="24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2459736" y="-2069665"/>
            <a:ext cx="18466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632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364" y="182248"/>
            <a:ext cx="11662335" cy="1325563"/>
          </a:xfrm>
        </p:spPr>
        <p:txBody>
          <a:bodyPr/>
          <a:lstStyle/>
          <a:p>
            <a:r>
              <a:rPr lang="en-US" sz="3400" b="1" i="1" dirty="0">
                <a:latin typeface="Avenir Black Oblique"/>
                <a:cs typeface="Avenir Black Oblique"/>
              </a:rPr>
              <a:t>Love</a:t>
            </a:r>
            <a:r>
              <a:rPr lang="en-US" sz="4800" b="1" i="1" dirty="0">
                <a:latin typeface="Avenir Black Oblique"/>
                <a:cs typeface="Avenir Black Oblique"/>
              </a:rPr>
              <a:t> </a:t>
            </a:r>
            <a:r>
              <a:rPr lang="en-US" sz="3400" b="1" i="1" dirty="0">
                <a:latin typeface="Avenir Black Oblique"/>
                <a:cs typeface="Avenir Black Oblique"/>
              </a:rPr>
              <a:t>is the Source. Love is the Path. Love is the Goal</a:t>
            </a:r>
            <a:r>
              <a:rPr lang="en-US" sz="4800" b="1" i="1" dirty="0">
                <a:latin typeface="Avenir Black Oblique"/>
                <a:cs typeface="Avenir Black Oblique"/>
              </a:rPr>
              <a:t>. </a:t>
            </a:r>
            <a:r>
              <a:rPr lang="en-US" dirty="0" smtClean="0">
                <a:latin typeface="Brush Script MT" panose="03060802040406070304" pitchFamily="66" charset="0"/>
              </a:rPr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300" y="1892300"/>
            <a:ext cx="4767072" cy="3556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rPr>
              <a:t>Where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rPr>
              <a:t>:</a:t>
            </a:r>
          </a:p>
          <a:p>
            <a:pPr marL="0" indent="0" algn="ctr">
              <a:buNone/>
            </a:pP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rPr>
              <a:t>4 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rPr>
              <a:t>Points By Sheraton</a:t>
            </a:r>
            <a:endParaRPr lang="en-US" sz="3600" b="1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sz="3600" dirty="0"/>
              <a:t>Address: 399 Silicon Valley Blvd, San Jose, CA 95138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sz="3600" dirty="0"/>
              <a:t>Phone:(408) 972-7800</a:t>
            </a:r>
            <a:endParaRPr lang="en-US" sz="3600" dirty="0">
              <a:effectLst/>
            </a:endParaRPr>
          </a:p>
        </p:txBody>
      </p:sp>
      <p:pic>
        <p:nvPicPr>
          <p:cNvPr id="6" name="Picture 5" descr="4ptsherato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6462" y="4914900"/>
            <a:ext cx="2575781" cy="1727200"/>
          </a:xfrm>
          <a:prstGeom prst="rect">
            <a:avLst/>
          </a:prstGeom>
        </p:spPr>
      </p:pic>
      <p:pic>
        <p:nvPicPr>
          <p:cNvPr id="4" name="Picture 3" descr="4point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5500" y="1524000"/>
            <a:ext cx="4622799" cy="359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822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badi MT Condensed Extra Bold"/>
                <a:cs typeface="Abadi MT Condensed Extra Bold"/>
              </a:rPr>
              <a:t>Logistics Team</a:t>
            </a:r>
            <a:endParaRPr lang="en-US" dirty="0">
              <a:latin typeface="Abadi MT Condensed Extra Bold"/>
              <a:cs typeface="Abadi MT Condensed Extra Bold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7462621"/>
              </p:ext>
            </p:extLst>
          </p:nvPr>
        </p:nvGraphicFramePr>
        <p:xfrm>
          <a:off x="1219200" y="1735138"/>
          <a:ext cx="9245600" cy="2976564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3050417"/>
                <a:gridCol w="4115556"/>
                <a:gridCol w="2079627"/>
              </a:tblGrid>
              <a:tr h="74414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Ravi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Rao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  <a:hlinkClick r:id="rId2"/>
                        </a:rPr>
                        <a:t>ansrus@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  <a:hlinkClick r:id="rId2"/>
                        </a:rPr>
                        <a:t>yahoo.com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 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CSJ Center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414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Deepika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Singaraju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  <a:hlinkClick r:id="rId3"/>
                        </a:rPr>
                        <a:t>singaraju21@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  <a:hlinkClick r:id="rId3"/>
                        </a:rPr>
                        <a:t>gmail.com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 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Tri-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valley Center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414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Rajesh Katkoori</a:t>
                      </a: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  <a:hlinkClick r:id="rId4"/>
                        </a:rPr>
                        <a:t>rajeshkatkoori@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  <a:hlinkClick r:id="rId4"/>
                        </a:rPr>
                        <a:t>gmail.com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 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CSJ Center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414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Sathyanand Balan</a:t>
                      </a: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  <a:hlinkClick r:id="rId5"/>
                        </a:rPr>
                        <a:t>sathyanandb@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  <a:hlinkClick r:id="rId5"/>
                        </a:rPr>
                        <a:t>gmail.com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 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San 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Jose Center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0326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latin typeface="Abadi MT Condensed Extra Bold"/>
                <a:cs typeface="Abadi MT Condensed Extra Bold"/>
              </a:rPr>
              <a:t>Sound/Audio/Website/Altar</a:t>
            </a:r>
            <a:endParaRPr lang="en-US" sz="4400" dirty="0">
              <a:latin typeface="Abadi MT Condensed Extra Bold"/>
              <a:cs typeface="Abadi MT Condensed Extra Bold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577492"/>
              </p:ext>
            </p:extLst>
          </p:nvPr>
        </p:nvGraphicFramePr>
        <p:xfrm>
          <a:off x="749300" y="1295401"/>
          <a:ext cx="10045700" cy="49402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96944"/>
                <a:gridCol w="4769099"/>
                <a:gridCol w="2279657"/>
              </a:tblGrid>
              <a:tr h="43333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Sound/Audio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2800" dirty="0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2000" dirty="0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98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dirty="0" err="1">
                          <a:effectLst/>
                          <a:latin typeface="Abadi MT Condensed Extra Bold"/>
                          <a:cs typeface="Abadi MT Condensed Extra Bold"/>
                        </a:rPr>
                        <a:t>Ratan</a:t>
                      </a:r>
                      <a:r>
                        <a:rPr lang="en-US" sz="2400" dirty="0">
                          <a:effectLst/>
                          <a:latin typeface="Abadi MT Condensed Extra Bold"/>
                          <a:cs typeface="Abadi MT Condensed Extra Bold"/>
                        </a:rPr>
                        <a:t> Naidu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2800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dirty="0" smtClean="0">
                          <a:effectLst/>
                          <a:latin typeface="Abadi MT Condensed Extra Bold"/>
                          <a:cs typeface="Abadi MT Condensed Extra Bold"/>
                        </a:rPr>
                        <a:t>Stockton center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33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dirty="0" err="1">
                          <a:effectLst/>
                          <a:latin typeface="Abadi MT Condensed Extra Bold"/>
                          <a:cs typeface="Abadi MT Condensed Extra Bold"/>
                        </a:rPr>
                        <a:t>Vignesh</a:t>
                      </a:r>
                      <a:r>
                        <a:rPr lang="en-US" sz="2400" dirty="0">
                          <a:effectLst/>
                          <a:latin typeface="Abadi MT Condensed Extra Bold"/>
                          <a:cs typeface="Abadi MT Condensed Extra Bold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badi MT Condensed Extra Bold"/>
                          <a:cs typeface="Abadi MT Condensed Extra Bold"/>
                        </a:rPr>
                        <a:t>Ramanathan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800" dirty="0">
                          <a:effectLst/>
                          <a:latin typeface="Abadi MT Condensed Extra Bold"/>
                          <a:cs typeface="Abadi MT Condensed Extra Bold"/>
                          <a:hlinkClick r:id="rId2"/>
                        </a:rPr>
                        <a:t>vignesh.ram@</a:t>
                      </a:r>
                      <a:r>
                        <a:rPr lang="en-US" sz="2800" dirty="0" smtClean="0">
                          <a:effectLst/>
                          <a:latin typeface="Abadi MT Condensed Extra Bold"/>
                          <a:cs typeface="Abadi MT Condensed Extra Bold"/>
                          <a:hlinkClick r:id="rId2"/>
                        </a:rPr>
                        <a:t>gmail.com</a:t>
                      </a:r>
                      <a:r>
                        <a:rPr lang="en-US" sz="2800" dirty="0" smtClean="0">
                          <a:effectLst/>
                          <a:latin typeface="Abadi MT Condensed Extra Bold"/>
                          <a:cs typeface="Abadi MT Condensed Extra Bold"/>
                        </a:rPr>
                        <a:t> </a:t>
                      </a:r>
                      <a:endParaRPr lang="en-US" sz="2800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dirty="0" smtClean="0">
                          <a:effectLst/>
                          <a:latin typeface="Abadi MT Condensed Extra Bold"/>
                          <a:cs typeface="Abadi MT Condensed Extra Bold"/>
                        </a:rPr>
                        <a:t>CSJ center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33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Website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2800" dirty="0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2000" dirty="0"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666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kern="1200" dirty="0" err="1">
                          <a:solidFill>
                            <a:schemeClr val="tx1"/>
                          </a:solidFill>
                          <a:effectLst/>
                          <a:latin typeface="Abadi MT Condensed Extra Bold"/>
                          <a:ea typeface="+mn-ea"/>
                          <a:cs typeface="Abadi MT Condensed Extra Bold"/>
                        </a:rPr>
                        <a:t>Sabareesh</a:t>
                      </a:r>
                      <a:r>
                        <a:rPr lang="en-US" sz="2400" dirty="0">
                          <a:effectLst/>
                          <a:latin typeface="Abadi MT Condensed Extra Bold"/>
                          <a:cs typeface="Abadi MT Condensed Extra Bold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badi MT Condensed Extra Bold"/>
                          <a:cs typeface="Abadi MT Condensed Extra Bold"/>
                        </a:rPr>
                        <a:t>Kappagantu</a:t>
                      </a:r>
                      <a:r>
                        <a:rPr lang="en-US" sz="2400" dirty="0">
                          <a:effectLst/>
                          <a:latin typeface="Abadi MT Condensed Extra Bold"/>
                          <a:cs typeface="Abadi MT Condensed Extra Bold"/>
                        </a:rPr>
                        <a:t> 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800" dirty="0">
                          <a:effectLst/>
                          <a:latin typeface="Abadi MT Condensed Extra Bold"/>
                          <a:cs typeface="Abadi MT Condensed Extra Bold"/>
                          <a:hlinkClick r:id="rId3"/>
                        </a:rPr>
                        <a:t>sabareesh.kappagantu@</a:t>
                      </a:r>
                      <a:r>
                        <a:rPr lang="en-US" sz="2800" dirty="0" smtClean="0">
                          <a:effectLst/>
                          <a:latin typeface="Abadi MT Condensed Extra Bold"/>
                          <a:cs typeface="Abadi MT Condensed Extra Bold"/>
                          <a:hlinkClick r:id="rId3"/>
                        </a:rPr>
                        <a:t>gmail.com</a:t>
                      </a:r>
                      <a:r>
                        <a:rPr lang="en-US" sz="2800" dirty="0" smtClean="0">
                          <a:effectLst/>
                          <a:latin typeface="Abadi MT Condensed Extra Bold"/>
                          <a:cs typeface="Abadi MT Condensed Extra Bold"/>
                        </a:rPr>
                        <a:t> </a:t>
                      </a:r>
                      <a:endParaRPr lang="en-US" sz="2800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dirty="0" smtClean="0">
                          <a:effectLst/>
                          <a:latin typeface="Abadi MT Condensed Extra Bold"/>
                          <a:cs typeface="Abadi MT Condensed Extra Bold"/>
                        </a:rPr>
                        <a:t>Peninsula center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33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800" dirty="0" smtClean="0">
                          <a:solidFill>
                            <a:srgbClr val="FF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Altar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703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Surinder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 Singh</a:t>
                      </a: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  <a:hlinkClick r:id="rId4"/>
                        </a:rPr>
                        <a:t>ssingh7491@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  <a:hlinkClick r:id="rId4"/>
                        </a:rPr>
                        <a:t>aol.com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 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Concord center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285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Bhavya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Murali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Mokshagundam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  <a:hlinkClick r:id="rId5"/>
                        </a:rPr>
                        <a:t>bhavya.murali@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  <a:hlinkClick r:id="rId5"/>
                        </a:rPr>
                        <a:t>gmail.com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 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Fremont center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42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Raddhika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Palakam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  <a:hlinkClick r:id="rId6"/>
                        </a:rPr>
                        <a:t>Radhika_entertain@yahoo.com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Abadi MT Condensed Extra Bold"/>
                          <a:cs typeface="Abadi MT Condensed Extra Bold"/>
                        </a:rPr>
                        <a:t>CSJ Center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0944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1763"/>
          </a:xfrm>
        </p:spPr>
        <p:txBody>
          <a:bodyPr/>
          <a:lstStyle/>
          <a:p>
            <a:r>
              <a:rPr lang="en-US" sz="4000" dirty="0" smtClean="0">
                <a:latin typeface="Avenir Black Oblique"/>
                <a:cs typeface="Avenir Black Oblique"/>
              </a:rPr>
              <a:t>Do’s and Don’ts	</a:t>
            </a:r>
            <a:endParaRPr lang="en-US" sz="4000" dirty="0">
              <a:latin typeface="Avenir Black Oblique"/>
              <a:cs typeface="Avenir Black Obliqu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6891"/>
            <a:ext cx="10515600" cy="51658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i="1" dirty="0" smtClean="0">
                <a:latin typeface="Avenir Black Oblique"/>
                <a:cs typeface="Avenir Black Oblique"/>
              </a:rPr>
              <a:t>Do’s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dirty="0">
                <a:latin typeface="Avenir Black Oblique"/>
                <a:cs typeface="Avenir Black Oblique"/>
              </a:rPr>
              <a:t>In case of diet restrictions, kindly make your own </a:t>
            </a:r>
            <a:r>
              <a:rPr lang="en-US" dirty="0" smtClean="0">
                <a:latin typeface="Avenir Black Oblique"/>
                <a:cs typeface="Avenir Black Oblique"/>
              </a:rPr>
              <a:t>arrangements. Bring your own bottles to minimize paper cup wastage (BYOB)</a:t>
            </a:r>
            <a:endParaRPr lang="en-US" dirty="0">
              <a:latin typeface="Avenir Black Oblique"/>
              <a:cs typeface="Avenir Black Oblique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dirty="0">
                <a:latin typeface="Avenir Black Oblique"/>
                <a:cs typeface="Avenir Black Oblique"/>
              </a:rPr>
              <a:t>Parents of SSE children are sincerely requested to keep their children with them at all times when they are not part of the SSE program.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dirty="0">
                <a:latin typeface="Avenir Black Oblique"/>
                <a:cs typeface="Avenir Black Oblique"/>
              </a:rPr>
              <a:t>Only those instrumentalists who have practiced with singers at center or regional practices are requested to play instruments at GAB. 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dirty="0">
                <a:latin typeface="Avenir Black Oblique"/>
                <a:cs typeface="Avenir Black Oblique"/>
              </a:rPr>
              <a:t>Please bring your own cushion for sitting </a:t>
            </a:r>
            <a:r>
              <a:rPr lang="en-US" dirty="0" smtClean="0">
                <a:latin typeface="Avenir Black Oblique"/>
                <a:cs typeface="Avenir Black Oblique"/>
              </a:rPr>
              <a:t>in </a:t>
            </a:r>
            <a:r>
              <a:rPr lang="en-US" dirty="0">
                <a:latin typeface="Avenir Black Oblique"/>
                <a:cs typeface="Avenir Black Oblique"/>
              </a:rPr>
              <a:t>the </a:t>
            </a:r>
            <a:r>
              <a:rPr lang="en-US" dirty="0" err="1">
                <a:latin typeface="Avenir Black Oblique"/>
                <a:cs typeface="Avenir Black Oblique"/>
              </a:rPr>
              <a:t>Bhajan</a:t>
            </a:r>
            <a:r>
              <a:rPr lang="en-US" dirty="0">
                <a:latin typeface="Avenir Black Oblique"/>
                <a:cs typeface="Avenir Black Oblique"/>
              </a:rPr>
              <a:t> hall (if you need).</a:t>
            </a:r>
          </a:p>
          <a:p>
            <a:pPr marL="457200" indent="-457200">
              <a:buFontTx/>
              <a:buAutoNum type="arabicPeriod" startAt="2"/>
            </a:pPr>
            <a:endParaRPr lang="en-US" dirty="0">
              <a:solidFill>
                <a:schemeClr val="accent1">
                  <a:lumMod val="75000"/>
                </a:schemeClr>
              </a:solidFill>
              <a:latin typeface="Avenir Black Oblique"/>
              <a:cs typeface="Avenir Black Oblique"/>
            </a:endParaRPr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617311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venir Black Oblique"/>
                <a:cs typeface="Avenir Black Oblique"/>
              </a:rPr>
              <a:t>Do’s and </a:t>
            </a:r>
            <a:r>
              <a:rPr lang="en-US" dirty="0" smtClean="0">
                <a:latin typeface="Avenir Black Oblique"/>
                <a:cs typeface="Avenir Black Oblique"/>
              </a:rPr>
              <a:t>Don’t</a:t>
            </a:r>
            <a:r>
              <a:rPr lang="en-US" dirty="0">
                <a:latin typeface="Avenir Black Oblique"/>
                <a:cs typeface="Avenir Black Oblique"/>
              </a:rPr>
              <a:t>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0583"/>
            <a:ext cx="10515600" cy="4449452"/>
          </a:xfrm>
        </p:spPr>
        <p:txBody>
          <a:bodyPr/>
          <a:lstStyle/>
          <a:p>
            <a:pPr marL="0" lvl="0" indent="0">
              <a:buNone/>
            </a:pPr>
            <a:r>
              <a:rPr lang="en-US" b="1" i="1" dirty="0" smtClean="0">
                <a:latin typeface="Avenir Black Oblique"/>
                <a:cs typeface="Avenir Black Oblique"/>
              </a:rPr>
              <a:t>Don’ts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dirty="0" smtClean="0">
                <a:latin typeface="Avenir Black Oblique"/>
                <a:cs typeface="Avenir Black Oblique"/>
              </a:rPr>
              <a:t>Avoid </a:t>
            </a:r>
            <a:r>
              <a:rPr lang="en-US" dirty="0">
                <a:latin typeface="Avenir Black Oblique"/>
                <a:cs typeface="Avenir Black Oblique"/>
              </a:rPr>
              <a:t>assembling in groups and socializing in lobby and hallways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dirty="0">
                <a:latin typeface="Avenir Black Oblique"/>
                <a:cs typeface="Avenir Black Oblique"/>
              </a:rPr>
              <a:t>Avoid lingering in Dining Hall and Socializing after </a:t>
            </a:r>
            <a:r>
              <a:rPr lang="en-US" dirty="0" smtClean="0">
                <a:latin typeface="Avenir Black Oblique"/>
                <a:cs typeface="Avenir Black Oblique"/>
              </a:rPr>
              <a:t>Dinner/Breakfast/Lunch</a:t>
            </a:r>
            <a:r>
              <a:rPr lang="en-US" dirty="0">
                <a:latin typeface="Avenir Black Oblique"/>
                <a:cs typeface="Avenir Black Oblique"/>
              </a:rPr>
              <a:t>. Please make room for others.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975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badi MT Condensed Extra Bold"/>
                <a:cs typeface="Abadi MT Condensed Extra Bold"/>
              </a:rPr>
              <a:t>GAB 2015 </a:t>
            </a:r>
            <a:r>
              <a:rPr lang="en-US" dirty="0" smtClean="0">
                <a:latin typeface="Abadi MT Condensed Extra Bold"/>
                <a:cs typeface="Abadi MT Condensed Extra Bold"/>
              </a:rPr>
              <a:t>Regional </a:t>
            </a:r>
            <a:r>
              <a:rPr lang="en-US" dirty="0" smtClean="0">
                <a:latin typeface="Abadi MT Condensed Extra Bold"/>
                <a:cs typeface="Abadi MT Condensed Extra Bold"/>
              </a:rPr>
              <a:t>Coordinator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"/>
            <a:endParaRPr lang="en-US" dirty="0" smtClean="0">
              <a:latin typeface="Abadi MT Condensed Extra Bold"/>
              <a:cs typeface="Abadi MT Condensed Extra Bold"/>
            </a:endParaRPr>
          </a:p>
          <a:p>
            <a:pPr fontAlgn="b"/>
            <a:endParaRPr lang="en-US" dirty="0">
              <a:latin typeface="Abadi MT Condensed Extra Bold"/>
              <a:cs typeface="Abadi MT Condensed Extra Bold"/>
            </a:endParaRPr>
          </a:p>
          <a:p>
            <a:pPr fontAlgn="b"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sz="2800" dirty="0" err="1" smtClean="0">
                <a:latin typeface="Abadi MT Condensed Extra Bold"/>
                <a:cs typeface="Abadi MT Condensed Extra Bold"/>
              </a:rPr>
              <a:t>Prema</a:t>
            </a:r>
            <a:r>
              <a:rPr lang="en-US" sz="2800" dirty="0" smtClean="0">
                <a:latin typeface="Abadi MT Condensed Extra Bold"/>
                <a:cs typeface="Abadi MT Condensed Extra Bold"/>
              </a:rPr>
              <a:t> </a:t>
            </a:r>
            <a:r>
              <a:rPr lang="en-US" sz="2800" dirty="0" err="1" smtClean="0">
                <a:latin typeface="Abadi MT Condensed Extra Bold"/>
                <a:cs typeface="Abadi MT Condensed Extra Bold"/>
              </a:rPr>
              <a:t>Rao</a:t>
            </a:r>
            <a:r>
              <a:rPr lang="en-US" sz="2800" dirty="0" smtClean="0">
                <a:latin typeface="Abadi MT Condensed Extra Bold"/>
                <a:cs typeface="Abadi MT Condensed Extra Bold"/>
              </a:rPr>
              <a:t> – Central San Jose Center</a:t>
            </a:r>
          </a:p>
          <a:p>
            <a:pPr fontAlgn="b"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sz="2800" dirty="0" smtClean="0">
                <a:latin typeface="Abadi MT Condensed Extra Bold"/>
                <a:cs typeface="Abadi MT Condensed Extra Bold"/>
              </a:rPr>
              <a:t> </a:t>
            </a:r>
            <a:r>
              <a:rPr lang="en-US" sz="2800" dirty="0" smtClean="0">
                <a:latin typeface="Abadi MT Condensed Extra Bold"/>
                <a:cs typeface="Abadi MT Condensed Extra Bold"/>
                <a:hlinkClick r:id="rId2"/>
              </a:rPr>
              <a:t>premasai108@gmail.com</a:t>
            </a:r>
            <a:r>
              <a:rPr lang="en-US" sz="2800" dirty="0" smtClean="0">
                <a:latin typeface="Abadi MT Condensed Extra Bold"/>
                <a:cs typeface="Abadi MT Condensed Extra Bold"/>
              </a:rPr>
              <a:t> </a:t>
            </a:r>
            <a:r>
              <a:rPr lang="en-US" sz="2800" dirty="0">
                <a:latin typeface="Abadi MT Condensed Extra Bold"/>
                <a:cs typeface="Abadi MT Condensed Extra Bold"/>
              </a:rPr>
              <a:t> </a:t>
            </a:r>
            <a:r>
              <a:rPr lang="en-US" sz="2800" dirty="0" smtClean="0">
                <a:latin typeface="Abadi MT Condensed Extra Bold"/>
                <a:cs typeface="Abadi MT Condensed Extra Bold"/>
              </a:rPr>
              <a:t>408</a:t>
            </a:r>
            <a:r>
              <a:rPr lang="en-US" sz="2800" dirty="0">
                <a:latin typeface="Abadi MT Condensed Extra Bold"/>
                <a:cs typeface="Abadi MT Condensed Extra Bold"/>
              </a:rPr>
              <a:t>-679-0603</a:t>
            </a:r>
          </a:p>
          <a:p>
            <a:pPr marL="0" indent="0">
              <a:buNone/>
            </a:pPr>
            <a:endParaRPr lang="en-US" dirty="0">
              <a:latin typeface="Abadi MT Condensed Extra Bold"/>
              <a:cs typeface="Abadi MT Condensed Extra Bold"/>
            </a:endParaRPr>
          </a:p>
        </p:txBody>
      </p:sp>
    </p:spTree>
    <p:extLst>
      <p:ext uri="{BB962C8B-B14F-4D97-AF65-F5344CB8AC3E}">
        <p14:creationId xmlns:p14="http://schemas.microsoft.com/office/powerpoint/2010/main" val="50865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badi MT Condensed Extra Bold"/>
                <a:cs typeface="Abadi MT Condensed Extra Bold"/>
              </a:rPr>
              <a:t>GAB 2015 Coordinators</a:t>
            </a:r>
            <a:endParaRPr lang="en-US" dirty="0">
              <a:latin typeface="Abadi MT Condensed Extra Bold"/>
              <a:cs typeface="Abadi MT Condensed Extra Bold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0714479"/>
              </p:ext>
            </p:extLst>
          </p:nvPr>
        </p:nvGraphicFramePr>
        <p:xfrm>
          <a:off x="571500" y="1752600"/>
          <a:ext cx="10922000" cy="30193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4400"/>
                <a:gridCol w="2184400"/>
                <a:gridCol w="2870200"/>
                <a:gridCol w="1498600"/>
                <a:gridCol w="2184400"/>
              </a:tblGrid>
              <a:tr h="48871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 dirty="0" err="1">
                          <a:effectLst/>
                          <a:latin typeface="Abadi MT Condensed Extra Bold"/>
                          <a:cs typeface="Abadi MT Condensed Extra Bold"/>
                        </a:rPr>
                        <a:t>Pushkala</a:t>
                      </a:r>
                      <a:r>
                        <a:rPr lang="en-US" sz="2000" u="none" strike="noStrike" dirty="0">
                          <a:effectLst/>
                          <a:latin typeface="Abadi MT Condensed Extra Bold"/>
                          <a:cs typeface="Abadi MT Condensed Extra Bold"/>
                        </a:rPr>
                        <a:t> </a:t>
                      </a:r>
                      <a:r>
                        <a:rPr lang="en-US" sz="2000" u="none" strike="noStrike" dirty="0" err="1">
                          <a:effectLst/>
                          <a:latin typeface="Abadi MT Condensed Extra Bold"/>
                          <a:cs typeface="Abadi MT Condensed Extra Bold"/>
                        </a:rPr>
                        <a:t>Manoj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>
                          <a:effectLst/>
                          <a:latin typeface="Abadi MT Condensed Extra Bold"/>
                          <a:cs typeface="Abadi MT Condensed Extra Bold"/>
                        </a:rPr>
                        <a:t>650-218-2763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 dirty="0">
                          <a:effectLst/>
                          <a:latin typeface="Abadi MT Condensed Extra Bold"/>
                          <a:cs typeface="Abadi MT Condensed Extra Bold"/>
                          <a:hlinkClick r:id="rId2"/>
                        </a:rPr>
                        <a:t>mpushkala@</a:t>
                      </a:r>
                      <a:r>
                        <a:rPr lang="en-US" sz="2000" u="none" strike="noStrike" dirty="0" smtClean="0">
                          <a:effectLst/>
                          <a:latin typeface="Abadi MT Condensed Extra Bold"/>
                          <a:cs typeface="Abadi MT Condensed Extra Bold"/>
                          <a:hlinkClick r:id="rId2"/>
                        </a:rPr>
                        <a:t>gmail.com</a:t>
                      </a:r>
                      <a:r>
                        <a:rPr lang="en-US" sz="2000" u="none" strike="noStrike" dirty="0" smtClean="0">
                          <a:effectLst/>
                          <a:latin typeface="Abadi MT Condensed Extra Bold"/>
                          <a:cs typeface="Abadi MT Condensed Extra Bold"/>
                        </a:rPr>
                        <a:t>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>
                          <a:effectLst/>
                          <a:latin typeface="Abadi MT Condensed Extra Bold"/>
                          <a:cs typeface="Abadi MT Condensed Extra Bold"/>
                        </a:rPr>
                        <a:t>Peninsula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 dirty="0">
                          <a:effectLst/>
                          <a:latin typeface="Abadi MT Condensed Extra Bold"/>
                          <a:cs typeface="Abadi MT Condensed Extra Bold"/>
                        </a:rPr>
                        <a:t>Devotion, Audio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12700" marR="12700" marT="12700" marB="0" anchor="ctr"/>
                </a:tc>
              </a:tr>
              <a:tr h="48871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 dirty="0">
                          <a:effectLst/>
                          <a:latin typeface="Abadi MT Condensed Extra Bold"/>
                          <a:cs typeface="Abadi MT Condensed Extra Bold"/>
                        </a:rPr>
                        <a:t>Booni Bala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>
                          <a:effectLst/>
                          <a:latin typeface="Abadi MT Condensed Extra Bold"/>
                          <a:cs typeface="Abadi MT Condensed Extra Bold"/>
                        </a:rPr>
                        <a:t>510-789-3347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 dirty="0">
                          <a:effectLst/>
                          <a:latin typeface="Abadi MT Condensed Extra Bold"/>
                          <a:cs typeface="Abadi MT Condensed Extra Bold"/>
                          <a:hlinkClick r:id="rId3"/>
                        </a:rPr>
                        <a:t>boonibala@</a:t>
                      </a:r>
                      <a:r>
                        <a:rPr lang="en-US" sz="2000" u="none" strike="noStrike" dirty="0" smtClean="0">
                          <a:effectLst/>
                          <a:latin typeface="Abadi MT Condensed Extra Bold"/>
                          <a:cs typeface="Abadi MT Condensed Extra Bold"/>
                          <a:hlinkClick r:id="rId3"/>
                        </a:rPr>
                        <a:t>gmail.com</a:t>
                      </a:r>
                      <a:r>
                        <a:rPr lang="en-US" sz="2000" u="none" strike="noStrike" dirty="0" smtClean="0">
                          <a:effectLst/>
                          <a:latin typeface="Abadi MT Condensed Extra Bold"/>
                          <a:cs typeface="Abadi MT Condensed Extra Bold"/>
                        </a:rPr>
                        <a:t>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>
                          <a:effectLst/>
                          <a:latin typeface="Abadi MT Condensed Extra Bold"/>
                          <a:cs typeface="Abadi MT Condensed Extra Bold"/>
                        </a:rPr>
                        <a:t>Fremont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 dirty="0">
                          <a:effectLst/>
                          <a:latin typeface="Abadi MT Condensed Extra Bold"/>
                          <a:cs typeface="Abadi MT Condensed Extra Bold"/>
                        </a:rPr>
                        <a:t>Food, Altar</a:t>
                      </a:r>
                      <a:r>
                        <a:rPr lang="en-US" sz="2000" u="none" strike="noStrike" dirty="0" smtClean="0">
                          <a:effectLst/>
                          <a:latin typeface="Abadi MT Condensed Extra Bold"/>
                          <a:cs typeface="Abadi MT Condensed Extra Bold"/>
                        </a:rPr>
                        <a:t>, Website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12700" marR="12700" marT="12700" marB="0" anchor="ctr"/>
                </a:tc>
              </a:tr>
              <a:tr h="122179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 dirty="0" err="1">
                          <a:effectLst/>
                          <a:latin typeface="Abadi MT Condensed Extra Bold"/>
                          <a:cs typeface="Abadi MT Condensed Extra Bold"/>
                        </a:rPr>
                        <a:t>Gayathri</a:t>
                      </a:r>
                      <a:r>
                        <a:rPr lang="en-US" sz="2000" u="none" strike="noStrike" dirty="0">
                          <a:effectLst/>
                          <a:latin typeface="Abadi MT Condensed Extra Bold"/>
                          <a:cs typeface="Abadi MT Condensed Extra Bold"/>
                        </a:rPr>
                        <a:t> </a:t>
                      </a:r>
                      <a:r>
                        <a:rPr lang="en-US" sz="2000" u="none" strike="noStrike" dirty="0" err="1">
                          <a:effectLst/>
                          <a:latin typeface="Abadi MT Condensed Extra Bold"/>
                          <a:cs typeface="Abadi MT Condensed Extra Bold"/>
                        </a:rPr>
                        <a:t>Gurumoorthi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 dirty="0">
                          <a:effectLst/>
                          <a:latin typeface="Abadi MT Condensed Extra Bold"/>
                          <a:cs typeface="Abadi MT Condensed Extra Bold"/>
                        </a:rPr>
                        <a:t>408-861-9468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sng" strike="noStrike">
                          <a:effectLst/>
                          <a:latin typeface="Abadi MT Condensed Extra Bold"/>
                          <a:cs typeface="Abadi MT Condensed Extra Bold"/>
                          <a:hlinkClick r:id="rId4"/>
                        </a:rPr>
                        <a:t>gurugayathri@gmail.com</a:t>
                      </a:r>
                      <a:endParaRPr lang="en-US" sz="2000" b="0" i="0" u="sng" strike="noStrike">
                        <a:solidFill>
                          <a:srgbClr val="0000FF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>
                          <a:effectLst/>
                          <a:latin typeface="Abadi MT Condensed Extra Bold"/>
                          <a:cs typeface="Abadi MT Condensed Extra Bold"/>
                        </a:rPr>
                        <a:t>CSJ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 dirty="0">
                          <a:effectLst/>
                          <a:latin typeface="Abadi MT Condensed Extra Bold"/>
                          <a:cs typeface="Abadi MT Condensed Extra Bold"/>
                        </a:rPr>
                        <a:t>SSE, Communications, Administration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12700" marR="12700" marT="12700" marB="0" anchor="ctr"/>
                </a:tc>
              </a:tr>
              <a:tr h="82010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>
                          <a:effectLst/>
                          <a:latin typeface="Abadi MT Condensed Extra Bold"/>
                          <a:cs typeface="Abadi MT Condensed Extra Bold"/>
                        </a:rPr>
                        <a:t>Ravi Ganapathi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 dirty="0">
                          <a:effectLst/>
                          <a:latin typeface="Abadi MT Condensed Extra Bold"/>
                          <a:cs typeface="Abadi MT Condensed Extra Bold"/>
                        </a:rPr>
                        <a:t>925-577-0113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 dirty="0">
                          <a:effectLst/>
                          <a:latin typeface="Abadi MT Condensed Extra Bold"/>
                          <a:cs typeface="Abadi MT Condensed Extra Bold"/>
                          <a:hlinkClick r:id="rId5"/>
                        </a:rPr>
                        <a:t>ravikumar_ganapathi@</a:t>
                      </a:r>
                      <a:r>
                        <a:rPr lang="en-US" sz="2000" u="none" strike="noStrike" dirty="0" smtClean="0">
                          <a:effectLst/>
                          <a:latin typeface="Abadi MT Condensed Extra Bold"/>
                          <a:cs typeface="Abadi MT Condensed Extra Bold"/>
                          <a:hlinkClick r:id="rId5"/>
                        </a:rPr>
                        <a:t>yahoo.com</a:t>
                      </a:r>
                      <a:r>
                        <a:rPr lang="en-US" sz="2000" u="none" strike="noStrike" dirty="0" smtClean="0">
                          <a:effectLst/>
                          <a:latin typeface="Abadi MT Condensed Extra Bold"/>
                          <a:cs typeface="Abadi MT Condensed Extra Bold"/>
                        </a:rPr>
                        <a:t>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>
                          <a:effectLst/>
                          <a:latin typeface="Abadi MT Condensed Extra Bold"/>
                          <a:cs typeface="Abadi MT Condensed Extra Bold"/>
                        </a:rPr>
                        <a:t>Tri-Valley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 dirty="0">
                          <a:effectLst/>
                          <a:latin typeface="Abadi MT Condensed Extra Bold"/>
                          <a:cs typeface="Abadi MT Condensed Extra Bold"/>
                        </a:rPr>
                        <a:t>Logistics, </a:t>
                      </a:r>
                      <a:r>
                        <a:rPr lang="en-US" sz="2000" u="none" strike="noStrike" dirty="0" smtClean="0">
                          <a:effectLst/>
                          <a:latin typeface="Abadi MT Condensed Extra Bold"/>
                          <a:cs typeface="Abadi MT Condensed Extra Bold"/>
                        </a:rPr>
                        <a:t>Volunteer, Service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badi MT Condensed Extra Bold"/>
                        <a:cs typeface="Abadi MT Condensed Extra Bold"/>
                      </a:endParaRP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5066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b="1" i="1" dirty="0">
                <a:latin typeface="Avenir Black Oblique"/>
                <a:cs typeface="Avenir Black Oblique"/>
              </a:rPr>
              <a:t>Topics Covered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4800"/>
            <a:ext cx="10143744" cy="4547299"/>
          </a:xfrm>
        </p:spPr>
        <p:txBody>
          <a:bodyPr>
            <a:normAutofit fontScale="85000" lnSpcReduction="20000"/>
          </a:bodyPr>
          <a:lstStyle/>
          <a:p>
            <a:pPr>
              <a:buClr>
                <a:schemeClr val="accent1">
                  <a:lumMod val="40000"/>
                  <a:lumOff val="60000"/>
                </a:schemeClr>
              </a:buClr>
              <a:buFont typeface="Wingdings" charset="2"/>
              <a:buChar char="u"/>
            </a:pPr>
            <a:r>
              <a:rPr lang="en-US" sz="3600" dirty="0" smtClean="0">
                <a:latin typeface="Avenir Black Oblique"/>
                <a:cs typeface="Avenir Black Oblique"/>
              </a:rPr>
              <a:t>Accommodations</a:t>
            </a:r>
          </a:p>
          <a:p>
            <a:pPr>
              <a:buClr>
                <a:schemeClr val="accent1">
                  <a:lumMod val="40000"/>
                  <a:lumOff val="60000"/>
                </a:schemeClr>
              </a:buClr>
              <a:buFont typeface="Wingdings" charset="2"/>
              <a:buChar char="u"/>
            </a:pPr>
            <a:r>
              <a:rPr lang="en-US" sz="3600" dirty="0" smtClean="0">
                <a:latin typeface="Avenir Black Oblique"/>
                <a:cs typeface="Avenir Black Oblique"/>
              </a:rPr>
              <a:t>Devotion</a:t>
            </a:r>
            <a:endParaRPr lang="en-US" sz="3600" dirty="0">
              <a:latin typeface="Avenir Black Oblique"/>
              <a:cs typeface="Avenir Black Oblique"/>
            </a:endParaRPr>
          </a:p>
          <a:p>
            <a:pPr>
              <a:buClr>
                <a:schemeClr val="accent1">
                  <a:lumMod val="40000"/>
                  <a:lumOff val="60000"/>
                </a:schemeClr>
              </a:buClr>
              <a:buFont typeface="Wingdings" charset="2"/>
              <a:buChar char="u"/>
            </a:pPr>
            <a:r>
              <a:rPr lang="en-US" sz="3600" dirty="0" smtClean="0">
                <a:latin typeface="Avenir Black Oblique"/>
                <a:cs typeface="Avenir Black Oblique"/>
              </a:rPr>
              <a:t>SSE</a:t>
            </a:r>
            <a:endParaRPr lang="en-US" sz="3600" dirty="0">
              <a:latin typeface="Avenir Black Oblique"/>
              <a:cs typeface="Avenir Black Oblique"/>
            </a:endParaRPr>
          </a:p>
          <a:p>
            <a:pPr>
              <a:buClr>
                <a:schemeClr val="accent1">
                  <a:lumMod val="40000"/>
                  <a:lumOff val="60000"/>
                </a:schemeClr>
              </a:buClr>
              <a:buFont typeface="Wingdings" charset="2"/>
              <a:buChar char="u"/>
            </a:pPr>
            <a:r>
              <a:rPr lang="en-US" sz="3600" dirty="0" smtClean="0">
                <a:latin typeface="Avenir Black Oblique"/>
                <a:cs typeface="Avenir Black Oblique"/>
              </a:rPr>
              <a:t>Service</a:t>
            </a:r>
            <a:endParaRPr lang="en-US" sz="3600" dirty="0">
              <a:latin typeface="Avenir Black Oblique"/>
              <a:cs typeface="Avenir Black Oblique"/>
            </a:endParaRPr>
          </a:p>
          <a:p>
            <a:pPr>
              <a:buClr>
                <a:schemeClr val="accent1">
                  <a:lumMod val="40000"/>
                  <a:lumOff val="60000"/>
                </a:schemeClr>
              </a:buClr>
              <a:buFont typeface="Wingdings" charset="2"/>
              <a:buChar char="u"/>
            </a:pPr>
            <a:r>
              <a:rPr lang="en-US" sz="3600" dirty="0" smtClean="0">
                <a:latin typeface="Avenir Black Oblique"/>
                <a:cs typeface="Avenir Black Oblique"/>
              </a:rPr>
              <a:t>Food</a:t>
            </a:r>
            <a:endParaRPr lang="en-US" sz="3600" dirty="0">
              <a:latin typeface="Avenir Black Oblique"/>
              <a:cs typeface="Avenir Black Oblique"/>
            </a:endParaRPr>
          </a:p>
          <a:p>
            <a:pPr>
              <a:buClr>
                <a:schemeClr val="accent1">
                  <a:lumMod val="40000"/>
                  <a:lumOff val="60000"/>
                </a:schemeClr>
              </a:buClr>
              <a:buFont typeface="Wingdings" charset="2"/>
              <a:buChar char="u"/>
            </a:pPr>
            <a:r>
              <a:rPr lang="en-US" sz="3600" dirty="0" smtClean="0">
                <a:latin typeface="Avenir Black Oblique"/>
                <a:cs typeface="Avenir Black Oblique"/>
              </a:rPr>
              <a:t>Volunteer</a:t>
            </a:r>
            <a:endParaRPr lang="en-US" sz="3600" dirty="0">
              <a:latin typeface="Avenir Black Oblique"/>
              <a:cs typeface="Avenir Black Oblique"/>
            </a:endParaRPr>
          </a:p>
          <a:p>
            <a:pPr>
              <a:buClr>
                <a:schemeClr val="accent1">
                  <a:lumMod val="40000"/>
                  <a:lumOff val="60000"/>
                </a:schemeClr>
              </a:buClr>
              <a:buFont typeface="Wingdings" charset="2"/>
              <a:buChar char="u"/>
            </a:pPr>
            <a:r>
              <a:rPr lang="en-US" sz="3600" dirty="0" smtClean="0">
                <a:latin typeface="Avenir Black Oblique"/>
                <a:cs typeface="Avenir Black Oblique"/>
              </a:rPr>
              <a:t>Do’s </a:t>
            </a:r>
            <a:r>
              <a:rPr lang="en-US" sz="3600" dirty="0">
                <a:latin typeface="Avenir Black Oblique"/>
                <a:cs typeface="Avenir Black Oblique"/>
              </a:rPr>
              <a:t>and </a:t>
            </a:r>
            <a:r>
              <a:rPr lang="en-US" sz="3600" dirty="0" smtClean="0">
                <a:latin typeface="Avenir Black Oblique"/>
                <a:cs typeface="Avenir Black Oblique"/>
              </a:rPr>
              <a:t>Don’ts</a:t>
            </a:r>
          </a:p>
        </p:txBody>
      </p:sp>
    </p:spTree>
    <p:extLst>
      <p:ext uri="{BB962C8B-B14F-4D97-AF65-F5344CB8AC3E}">
        <p14:creationId xmlns:p14="http://schemas.microsoft.com/office/powerpoint/2010/main" val="2555085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latin typeface="Avenir Black Oblique"/>
                <a:cs typeface="Avenir Black Oblique"/>
              </a:rPr>
              <a:t>Accommodations</a:t>
            </a:r>
            <a:endParaRPr lang="en-US" i="1" dirty="0">
              <a:latin typeface="Avenir Black Oblique"/>
              <a:cs typeface="Avenir Black Obliqu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4192" y="1309040"/>
            <a:ext cx="10515600" cy="5361271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dirty="0">
                <a:latin typeface="Abadi MT Condensed Extra Bold"/>
                <a:cs typeface="Abadi MT Condensed Extra Bold"/>
              </a:rPr>
              <a:t>Reservations can be made NOW by one of three ways - Online - </a:t>
            </a:r>
            <a:r>
              <a:rPr lang="en-US" dirty="0">
                <a:latin typeface="Abadi MT Condensed Extra Bold"/>
                <a:cs typeface="Abadi MT Condensed Extra Bold"/>
                <a:hlinkClick r:id="rId2"/>
              </a:rPr>
              <a:t>https://www.starwoodmeeting.com/events/start.action?id=1509286450&amp;key=2F6ACE5F</a:t>
            </a:r>
            <a:r>
              <a:rPr lang="en-US" dirty="0">
                <a:latin typeface="Abadi MT Condensed Extra Bold"/>
                <a:cs typeface="Abadi MT Condensed Extra Bold"/>
              </a:rPr>
              <a:t> 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dirty="0">
                <a:latin typeface="Abadi MT Condensed Extra Bold"/>
                <a:cs typeface="Abadi MT Condensed Extra Bold"/>
              </a:rPr>
              <a:t>Phone - </a:t>
            </a:r>
            <a:r>
              <a:rPr lang="en-US" dirty="0">
                <a:latin typeface="Abadi MT Condensed Extra Bold"/>
                <a:cs typeface="Abadi MT Condensed Extra Bold"/>
                <a:hlinkClick r:id="rId3"/>
              </a:rPr>
              <a:t>(408)-972-7800</a:t>
            </a:r>
            <a:endParaRPr lang="en-US" dirty="0">
              <a:latin typeface="Abadi MT Condensed Extra Bold"/>
              <a:cs typeface="Abadi MT Condensed Extra Bold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dirty="0">
                <a:latin typeface="Abadi MT Condensed Extra Bold"/>
                <a:cs typeface="Abadi MT Condensed Extra Bold"/>
              </a:rPr>
              <a:t>E-mail - </a:t>
            </a:r>
            <a:r>
              <a:rPr lang="en-US" dirty="0">
                <a:latin typeface="Abadi MT Condensed Extra Bold"/>
                <a:cs typeface="Abadi MT Condensed Extra Bold"/>
                <a:hlinkClick r:id="rId4"/>
              </a:rPr>
              <a:t>reservations@fourpointssiliconvalley.com</a:t>
            </a:r>
            <a:r>
              <a:rPr lang="en-US" dirty="0">
                <a:latin typeface="Abadi MT Condensed Extra Bold"/>
                <a:cs typeface="Abadi MT Condensed Extra Bold"/>
              </a:rPr>
              <a:t> </a:t>
            </a:r>
            <a:endParaRPr lang="en-US" dirty="0" smtClean="0">
              <a:latin typeface="Abadi MT Condensed Extra Bold"/>
              <a:cs typeface="Abadi MT Condensed Extra Bold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u"/>
            </a:pPr>
            <a:r>
              <a:rPr lang="en-US" dirty="0">
                <a:latin typeface="Abadi MT Condensed Extra Bold"/>
                <a:cs typeface="Abadi MT Condensed Extra Bold"/>
              </a:rPr>
              <a:t>Our group code is: </a:t>
            </a:r>
            <a:r>
              <a:rPr lang="en-US" dirty="0" smtClean="0">
                <a:solidFill>
                  <a:srgbClr val="FF0000"/>
                </a:solidFill>
                <a:latin typeface="Abadi MT Condensed Extra Bold"/>
                <a:cs typeface="Abadi MT Condensed Extra Bold"/>
              </a:rPr>
              <a:t>SAI, </a:t>
            </a:r>
            <a:r>
              <a:rPr lang="en-US" dirty="0" smtClean="0">
                <a:latin typeface="Abadi MT Condensed Extra Bold"/>
                <a:cs typeface="Abadi MT Condensed Extra Bold"/>
              </a:rPr>
              <a:t>November 1</a:t>
            </a:r>
            <a:r>
              <a:rPr lang="en-US" baseline="30000" dirty="0" smtClean="0">
                <a:latin typeface="Abadi MT Condensed Extra Bold"/>
                <a:cs typeface="Abadi MT Condensed Extra Bold"/>
              </a:rPr>
              <a:t>st</a:t>
            </a:r>
            <a:r>
              <a:rPr lang="en-US" dirty="0" smtClean="0">
                <a:latin typeface="Abadi MT Condensed Extra Bold"/>
                <a:cs typeface="Abadi MT Condensed Extra Bold"/>
              </a:rPr>
              <a:t> deadline for discount</a:t>
            </a:r>
            <a:endParaRPr lang="en-US" dirty="0">
              <a:latin typeface="Abadi MT Condensed Extra Bold"/>
              <a:cs typeface="Abadi MT Condensed Extra Bold"/>
            </a:endParaRPr>
          </a:p>
          <a:p>
            <a:pPr>
              <a:buClr>
                <a:srgbClr val="3366FF"/>
              </a:buClr>
              <a:buFont typeface="Wingdings" charset="2"/>
              <a:buChar char="u"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421450"/>
              </p:ext>
            </p:extLst>
          </p:nvPr>
        </p:nvGraphicFramePr>
        <p:xfrm>
          <a:off x="1075474" y="1625600"/>
          <a:ext cx="8754326" cy="2350710"/>
        </p:xfrm>
        <a:graphic>
          <a:graphicData uri="http://schemas.openxmlformats.org/drawingml/2006/table">
            <a:tbl>
              <a:tblPr/>
              <a:tblGrid>
                <a:gridCol w="5570013"/>
                <a:gridCol w="3184313"/>
              </a:tblGrid>
              <a:tr h="825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Room Type</a:t>
                      </a:r>
                    </a:p>
                  </a:txBody>
                  <a:tcPr marL="19051" marR="19051" marT="19051" marB="190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Rate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9051" marR="19051" marT="19051" marB="190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626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Double (2 beds)</a:t>
                      </a:r>
                    </a:p>
                  </a:txBody>
                  <a:tcPr marL="19051" marR="19051" marT="19051" marB="190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$99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9051" marR="19051" marT="19051" marB="190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626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King (1 bed)</a:t>
                      </a:r>
                    </a:p>
                  </a:txBody>
                  <a:tcPr marL="19051" marR="19051" marT="19051" marB="190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$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89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9051" marR="19051" marT="19051" marB="190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6113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799" y="141847"/>
            <a:ext cx="10515600" cy="988454"/>
          </a:xfrm>
        </p:spPr>
        <p:txBody>
          <a:bodyPr/>
          <a:lstStyle/>
          <a:p>
            <a:r>
              <a:rPr lang="en-US" dirty="0" smtClean="0">
                <a:latin typeface="Avenir Black Oblique"/>
                <a:cs typeface="Avenir Black Oblique"/>
              </a:rPr>
              <a:t>Devotion</a:t>
            </a:r>
            <a:endParaRPr lang="en-US" dirty="0">
              <a:latin typeface="Avenir Black Oblique"/>
              <a:cs typeface="Avenir Black Oblique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74700" y="584200"/>
            <a:ext cx="10503928" cy="4865329"/>
          </a:xfrm>
        </p:spPr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"/>
            </a:pPr>
            <a:r>
              <a:rPr lang="en-US" b="1" dirty="0" smtClean="0">
                <a:latin typeface="Avenir Black Oblique"/>
                <a:cs typeface="Avenir Black Oblique"/>
              </a:rPr>
              <a:t>Saturday – November 14th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24407350" y="-269302"/>
            <a:ext cx="3659935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GAB 2014 : Event Schedule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184860"/>
              </p:ext>
            </p:extLst>
          </p:nvPr>
        </p:nvGraphicFramePr>
        <p:xfrm>
          <a:off x="1104900" y="1968503"/>
          <a:ext cx="9207500" cy="3911597"/>
        </p:xfrm>
        <a:graphic>
          <a:graphicData uri="http://schemas.openxmlformats.org/drawingml/2006/table">
            <a:tbl>
              <a:tblPr/>
              <a:tblGrid>
                <a:gridCol w="6123989"/>
                <a:gridCol w="3083511"/>
              </a:tblGrid>
              <a:tr h="4275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Multi-Faith /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Rudram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 Chanting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5:15 - 5:50 PM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Meditation / Silent Sitting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5:50 - 6 :00 PM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89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GAB Unity Session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6:00 PM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- 7:30 PM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45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SSE Regional (Sacramento, Peninsula, San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Jose]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7: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30 PM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– 9:00 PM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Sacramento Center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9: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00 PM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- 10:00 PM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ea typeface="+mn-ea"/>
                          <a:cs typeface="Avenir Black Oblique"/>
                        </a:rPr>
                        <a:t>Oakland Center</a:t>
                      </a:r>
                      <a:endParaRPr lang="en-US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Avenir Black Oblique"/>
                        <a:ea typeface="+mn-ea"/>
                        <a:cs typeface="Avenir Black Oblique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10: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00 PM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- 10:30 PM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28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CSJ Center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10:30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PM-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11:30 PM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Peninsula Center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11:</a:t>
                      </a:r>
                      <a:r>
                        <a:rPr lang="ro-R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30 PM </a:t>
                      </a:r>
                      <a:r>
                        <a:rPr lang="ro-R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- 12:30 AM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9547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6507" y="261938"/>
            <a:ext cx="9751484" cy="868363"/>
          </a:xfrm>
        </p:spPr>
        <p:txBody>
          <a:bodyPr/>
          <a:lstStyle/>
          <a:p>
            <a:r>
              <a:rPr lang="en-US" dirty="0">
                <a:latin typeface="Avenir Black Oblique"/>
                <a:cs typeface="Avenir Black Oblique"/>
              </a:rPr>
              <a:t>Devotion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4613341"/>
          </a:xfrm>
        </p:spPr>
        <p:txBody>
          <a:bodyPr/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charset="2"/>
              <a:buChar char=""/>
            </a:pPr>
            <a:r>
              <a:rPr lang="en-US" b="1" dirty="0" smtClean="0">
                <a:solidFill>
                  <a:srgbClr val="000000"/>
                </a:solidFill>
                <a:latin typeface="Avenir Black Oblique"/>
                <a:cs typeface="Avenir Black Oblique"/>
              </a:rPr>
              <a:t>Sunday November 15th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082196"/>
              </p:ext>
            </p:extLst>
          </p:nvPr>
        </p:nvGraphicFramePr>
        <p:xfrm>
          <a:off x="885639" y="1817204"/>
          <a:ext cx="9989470" cy="4786798"/>
        </p:xfrm>
        <a:graphic>
          <a:graphicData uri="http://schemas.openxmlformats.org/drawingml/2006/table">
            <a:tbl>
              <a:tblPr/>
              <a:tblGrid>
                <a:gridCol w="4994735"/>
                <a:gridCol w="4994735"/>
              </a:tblGrid>
              <a:tr h="5642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San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Jose Center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12:30 - 1:15 AM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Unison English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1:15 - 1:30 AM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9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Young Adults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1:30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– 3:00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AM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9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Special GAB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3:00 - 4:00 AM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9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Fremont Center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4:00 - 5:00 AM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9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Suprabhatam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5:00 - 5:30 AM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9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San Francisco Center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5:30 - 6:00 AM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9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Central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 San Jose Center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6:00 - 7:00 AM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9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Concord Center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7:00 - 8:00 AM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9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Stockton Center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venir Black Oblique"/>
                        <a:cs typeface="Avenir Black Oblique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lack Oblique"/>
                          <a:cs typeface="Avenir Black Oblique"/>
                        </a:rPr>
                        <a:t>8:00 - 9:00 AM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17576" y="2787958"/>
            <a:ext cx="18466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879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Inkwell">
    <a:dk1>
      <a:sysClr val="windowText" lastClr="000000"/>
    </a:dk1>
    <a:lt1>
      <a:sysClr val="window" lastClr="FFFFFF"/>
    </a:lt1>
    <a:dk2>
      <a:srgbClr val="584D2E"/>
    </a:dk2>
    <a:lt2>
      <a:srgbClr val="EFE7C3"/>
    </a:lt2>
    <a:accent1>
      <a:srgbClr val="860908"/>
    </a:accent1>
    <a:accent2>
      <a:srgbClr val="4A0505"/>
    </a:accent2>
    <a:accent3>
      <a:srgbClr val="7A500A"/>
    </a:accent3>
    <a:accent4>
      <a:srgbClr val="C47810"/>
    </a:accent4>
    <a:accent5>
      <a:srgbClr val="827752"/>
    </a:accent5>
    <a:accent6>
      <a:srgbClr val="B5BB83"/>
    </a:accent6>
    <a:hlink>
      <a:srgbClr val="C47810"/>
    </a:hlink>
    <a:folHlink>
      <a:srgbClr val="F0A43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2334</TotalTime>
  <Words>2073</Words>
  <Application>Microsoft Macintosh PowerPoint</Application>
  <PresentationFormat>Custom</PresentationFormat>
  <Paragraphs>399</Paragraphs>
  <Slides>33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Inkwell</vt:lpstr>
      <vt:lpstr>Global Akhanda Bhajans 2015</vt:lpstr>
      <vt:lpstr>Love is the Source. Love is the Path. Love is the Goal.  </vt:lpstr>
      <vt:lpstr>Love is the Source. Love is the Path. Love is the Goal. .</vt:lpstr>
      <vt:lpstr>GAB 2015 Regional Coordinator</vt:lpstr>
      <vt:lpstr>GAB 2015 Coordinators</vt:lpstr>
      <vt:lpstr>Topics Covered</vt:lpstr>
      <vt:lpstr>Accommodations</vt:lpstr>
      <vt:lpstr>Devotion</vt:lpstr>
      <vt:lpstr>Devotion</vt:lpstr>
      <vt:lpstr>Devotion</vt:lpstr>
      <vt:lpstr>Devotion</vt:lpstr>
      <vt:lpstr>Devotion Team</vt:lpstr>
      <vt:lpstr>SSE</vt:lpstr>
      <vt:lpstr>SSE</vt:lpstr>
      <vt:lpstr>SSE</vt:lpstr>
      <vt:lpstr>SSE</vt:lpstr>
      <vt:lpstr>SSE Service- Toys and Books</vt:lpstr>
      <vt:lpstr>SSE Service – Toy Suggestions</vt:lpstr>
      <vt:lpstr>SSE Service- Books suggestions</vt:lpstr>
      <vt:lpstr>SSE Team</vt:lpstr>
      <vt:lpstr>Service (No Drop off at GAB)</vt:lpstr>
      <vt:lpstr>Service</vt:lpstr>
      <vt:lpstr>Service Team</vt:lpstr>
      <vt:lpstr>Food</vt:lpstr>
      <vt:lpstr>Instructions for Food drop-off :</vt:lpstr>
      <vt:lpstr>Food Team</vt:lpstr>
      <vt:lpstr>Volunteering at GAB</vt:lpstr>
      <vt:lpstr>Volunteering at GAB</vt:lpstr>
      <vt:lpstr>Volunteer Team </vt:lpstr>
      <vt:lpstr>Logistics Team</vt:lpstr>
      <vt:lpstr>Sound/Audio/Website/Altar</vt:lpstr>
      <vt:lpstr>Do’s and Don’ts </vt:lpstr>
      <vt:lpstr>Do’s and Don’ts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Ashwini Manjunath Kanadam</dc:creator>
  <cp:lastModifiedBy>Booni Bala</cp:lastModifiedBy>
  <cp:revision>242</cp:revision>
  <dcterms:created xsi:type="dcterms:W3CDTF">2014-10-21T00:39:09Z</dcterms:created>
  <dcterms:modified xsi:type="dcterms:W3CDTF">2015-10-25T20:41:26Z</dcterms:modified>
</cp:coreProperties>
</file>